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1" r:id="rId2"/>
    <p:sldId id="260" r:id="rId3"/>
    <p:sldId id="282" r:id="rId4"/>
    <p:sldId id="283" r:id="rId5"/>
    <p:sldId id="284" r:id="rId6"/>
    <p:sldId id="285" r:id="rId7"/>
    <p:sldId id="286" r:id="rId8"/>
    <p:sldId id="257" r:id="rId9"/>
    <p:sldId id="259" r:id="rId10"/>
    <p:sldId id="287" r:id="rId11"/>
    <p:sldId id="258" r:id="rId12"/>
    <p:sldId id="263" r:id="rId13"/>
    <p:sldId id="2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88800"/>
    <a:srgbClr val="FF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1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20B5A-939E-4EE4-8B98-D7352257DD7D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6D2C3-1A5A-4A81-AC30-04FD4CC1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1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73C30C6B-0ADE-6429-3A60-8FC9788829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7BD87DCB-B3D7-DA0D-EC24-C7DB70A3A9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855D15B-E561-0A20-9503-132EB98EA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7D4D13-FBCA-4FA5-AE05-CE489525EDE3}" type="slidenum">
              <a:rPr lang="en-GB" altLang="en-US"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FE533-D8A9-9940-1FAD-E1D24321B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45C509-23DB-CABE-68A9-533978D5F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20BAF-5181-21D8-EC5D-6FBC70CAC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0A646-4D39-5743-C653-1AE8B70E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8DF4B-4C9F-B109-F75A-9D685744B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8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BEF73-7B28-5FB0-E347-1C3CEC8C9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230FE-9B61-844D-0506-323550981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3E7A3-E45B-CC75-B9A4-984408CD6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51967-CB94-9DFD-D464-2354FE29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C0EB5-6287-743D-9470-2AF2D023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61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4A6853-4846-4CD5-075C-C1235BCF2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A7088-BEF2-29FF-4536-E8D448A23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EBD7C-0700-ED68-5281-62FA3EAB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E3634-FF2E-1CAA-EE96-8E7DD777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02776-28A1-37FD-4486-8B75816F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83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17866-DB83-4916-997A-6DDF44F87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6CF9F-62A4-485A-99B1-F8750A572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A9538-38E1-8EE3-98F5-00BE3665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F29D8-FD80-EBFF-B4CB-16A1240F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2EADC-1A3F-5688-5A15-A5D27988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33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36543-0B49-52A4-D304-2B2250D75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80CA3-FCDA-5AF9-DF5D-AA36AA520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FAAB8-C253-ABC5-B1E1-E36FC23C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2F792-D648-7C0B-66F0-FBCBB8DA0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7AA6C-9562-592B-8A78-54DFB08C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9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B92BB-D831-D2FF-047C-ECC0AFEA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925D5-23A6-FD34-9ED4-E34381C8D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00096A-B995-74B2-39CE-87C1BEBA2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5DF95-CE16-98EA-BCE9-52FF769C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D90166-5C6F-8E8D-C086-EDA04B20E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7CEAF-75CE-5317-7BA8-11E94865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7EA0-5134-EAF5-9031-4C02CE738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73586-4A8B-1E43-DBCA-B313710CF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406F8-0D5B-13F5-2C4F-A69D79FD6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273B8-0509-E757-A006-FA6CB096D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0D53C-402E-B7B1-D001-133F6D642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8F3613-198C-7C6C-2FE9-BB3CA7184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7546A6-AB96-2F1A-1D88-842A2779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BDE18-3CCD-FB5E-FEE7-AD832E66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52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F00F-097C-C7F6-3B4B-2570FF7CE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11110D-20D0-6381-B02C-DEEDB1166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3C3FF-3FB1-9067-2308-A820343D3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EC40C5-753C-46E1-8A99-FD82F615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1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71C71F-5D3A-6391-6A4C-6F5885D90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5E41E-9B48-906C-9546-D2309B846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5F93A-5854-368A-94A8-3CDBD761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0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27DD-A1AD-046D-DFFC-187BC81C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91E93-BE5D-35FA-83AC-6C96DF268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29C995-17E8-A588-38C3-B3CBB1D43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1A6CA-48E4-4BB8-D562-3F081818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61201-52DA-05CB-E351-106D5A4C9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B746C-5A71-03BB-0EEE-DE131952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54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E0F82-ACFF-C690-2FF9-49CD031CA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2BB6E6-83B4-932E-6915-01BD4A7D4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F0BB2-8F7A-8D96-FBC6-F81976A31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00595-0CA4-DE67-DE05-26912C46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D750A-1395-A0DA-8C52-7CA3E2181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9B0CE-8639-5452-72F5-D0CA55C8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99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9666D-1976-9CFE-4B55-0E382E98B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457EC-BEEF-95BD-CF8C-CD7C51317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7EDE-9DD8-C0DA-01B3-DD3706EDA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4C9330-2CBF-41C8-8059-AF25F3FD5417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C6E8A-3E23-7035-4D6A-E928B0FD1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884D9-4D85-D4D7-7262-70F23F306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B4924F-D752-4161-AA8E-41A25BD4D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65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>
            <a:extLst>
              <a:ext uri="{FF2B5EF4-FFF2-40B4-BE49-F238E27FC236}">
                <a16:creationId xmlns:a16="http://schemas.microsoft.com/office/drawing/2014/main" id="{9779DD05-941D-C8BC-E113-9C7226B27C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679575"/>
            <a:ext cx="12192000" cy="5178425"/>
          </a:xfrm>
          <a:solidFill>
            <a:srgbClr val="99CCFF"/>
          </a:solidFill>
        </p:spPr>
        <p:txBody>
          <a:bodyPr>
            <a:normAutofit/>
          </a:bodyPr>
          <a:lstStyle/>
          <a:p>
            <a:endParaRPr lang="en-GB" altLang="en-US" sz="800" dirty="0">
              <a:solidFill>
                <a:srgbClr val="33CCFF"/>
              </a:solidFill>
            </a:endParaRPr>
          </a:p>
          <a:p>
            <a:endParaRPr lang="en-GB" altLang="en-US" sz="1200" b="1" dirty="0"/>
          </a:p>
          <a:p>
            <a:endParaRPr lang="en-GB" altLang="en-US" sz="800" b="1" dirty="0"/>
          </a:p>
          <a:p>
            <a:r>
              <a:rPr lang="en-GB" altLang="en-US" sz="4800" b="1" dirty="0"/>
              <a:t>The saga of US public debt and inflation</a:t>
            </a:r>
            <a:r>
              <a:rPr lang="en-GB" altLang="en-US" sz="4400" b="1" dirty="0"/>
              <a:t>: and possible implications for the price of gold   </a:t>
            </a:r>
            <a:endParaRPr lang="en-GB" altLang="en-US" sz="1000" b="1" dirty="0"/>
          </a:p>
          <a:p>
            <a:r>
              <a:rPr lang="en-GB" altLang="en-US" sz="3200" i="1" dirty="0"/>
              <a:t>A presentation by Professor Tim Congdon CBE, </a:t>
            </a:r>
          </a:p>
          <a:p>
            <a:r>
              <a:rPr lang="en-GB" altLang="en-US" sz="3200" i="1" dirty="0"/>
              <a:t>Chair of the Institute of International Monetary Research,</a:t>
            </a:r>
          </a:p>
          <a:p>
            <a:r>
              <a:rPr lang="en-GB" altLang="en-US" sz="3600" i="1" dirty="0"/>
              <a:t>in June 2025   </a:t>
            </a:r>
          </a:p>
        </p:txBody>
      </p:sp>
      <p:pic>
        <p:nvPicPr>
          <p:cNvPr id="3075" name="Picture 2" descr="C:\Users\John\AppData\Local\Microsoft\Windows\Temporary Internet Files\Content.IE5\B5N1OQ7X\IIMR-Logo03-1.jpg">
            <a:extLst>
              <a:ext uri="{FF2B5EF4-FFF2-40B4-BE49-F238E27FC236}">
                <a16:creationId xmlns:a16="http://schemas.microsoft.com/office/drawing/2014/main" id="{3F468613-D9FC-0853-98F8-64F75831C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169863"/>
            <a:ext cx="3917950" cy="1358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48C2-29F1-99BC-1931-A62B6F8B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/>
              <a:t>The cost of the ‘big, beautiful bill’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40FAF-04EC-4E53-5B5F-C8CDE5047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946"/>
            <a:ext cx="10515600" cy="5058928"/>
          </a:xfrm>
        </p:spPr>
        <p:txBody>
          <a:bodyPr>
            <a:normAutofit lnSpcReduction="10000"/>
          </a:bodyPr>
          <a:lstStyle/>
          <a:p>
            <a:endParaRPr lang="en-GB" sz="1000" dirty="0"/>
          </a:p>
          <a:p>
            <a:r>
              <a:rPr lang="en-GB" dirty="0"/>
              <a:t>The Republican-sponsored budget bill now before the Senate in the US Congress is forecast to add $600b. a year to the Federal budget deficit. </a:t>
            </a:r>
          </a:p>
          <a:p>
            <a:r>
              <a:rPr lang="en-GB" dirty="0"/>
              <a:t>But the enlarged deficit adds to the debt, which adds to the debt interest…</a:t>
            </a:r>
          </a:p>
          <a:p>
            <a:r>
              <a:rPr lang="en-GB" dirty="0"/>
              <a:t>In the accompanying chart, the higher blue line for the late 2020s shows the likely effect of the bill – called by President Trump both ‘big’ and ‘beautiful’ – on the debt. </a:t>
            </a:r>
          </a:p>
          <a:p>
            <a:r>
              <a:rPr lang="en-GB" sz="3200" b="1" dirty="0">
                <a:solidFill>
                  <a:srgbClr val="FF0000"/>
                </a:solidFill>
                <a:latin typeface="Arial Narrow" panose="020B0606020202030204" pitchFamily="34" charset="0"/>
              </a:rPr>
              <a:t>According to the IMF in its April ‘World Economic Outlook’, the ratio of public debt to GDP was headed for 128.2% of GDP in 2030. If the ‘big, beautiful bill’ passes Congress, the right figure to have in mind for 2030 might instead be over 138% of GDP. </a:t>
            </a:r>
          </a:p>
        </p:txBody>
      </p:sp>
    </p:spTree>
    <p:extLst>
      <p:ext uri="{BB962C8B-B14F-4D97-AF65-F5344CB8AC3E}">
        <p14:creationId xmlns:p14="http://schemas.microsoft.com/office/powerpoint/2010/main" val="2974037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1CF01E-E56D-82AB-AD9A-FBACDC770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DEE35F-083E-C03B-E744-18A6C01E1EA3}"/>
              </a:ext>
            </a:extLst>
          </p:cNvPr>
          <p:cNvCxnSpPr/>
          <p:nvPr/>
        </p:nvCxnSpPr>
        <p:spPr>
          <a:xfrm>
            <a:off x="9372600" y="1901536"/>
            <a:ext cx="0" cy="143394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085A9D9-EFD1-3B38-A392-49235D1A2966}"/>
              </a:ext>
            </a:extLst>
          </p:cNvPr>
          <p:cNvSpPr txBox="1"/>
          <p:nvPr/>
        </p:nvSpPr>
        <p:spPr>
          <a:xfrm>
            <a:off x="1350818" y="1943100"/>
            <a:ext cx="2524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/>
              <a:t>Projections are to the right of the dotted line.</a:t>
            </a:r>
          </a:p>
        </p:txBody>
      </p:sp>
    </p:spTree>
    <p:extLst>
      <p:ext uri="{BB962C8B-B14F-4D97-AF65-F5344CB8AC3E}">
        <p14:creationId xmlns:p14="http://schemas.microsoft.com/office/powerpoint/2010/main" val="3022560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5C07C8-EDDF-9549-040A-49B57C7EB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999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63BAD-93C3-1E08-C126-52C7CBDE544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/>
              <a:t>The latest news on the US Federal deficit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CFD1D-7C1C-BEC2-DECE-411BD899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2355" cy="4351338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In the year to May 2025 the US Federal deficit was $1,990.3b.</a:t>
            </a:r>
          </a:p>
          <a:p>
            <a:r>
              <a:rPr lang="en-GB" dirty="0"/>
              <a:t>In the year to May 2024 it was $1,732.5b.</a:t>
            </a:r>
          </a:p>
          <a:p>
            <a:r>
              <a:rPr lang="en-GB" dirty="0"/>
              <a:t>So the deficit has increased – comparing recent years – by $257.8b. </a:t>
            </a:r>
          </a:p>
          <a:p>
            <a:r>
              <a:rPr lang="en-GB" b="1" dirty="0">
                <a:solidFill>
                  <a:srgbClr val="FF0000"/>
                </a:solidFill>
              </a:rPr>
              <a:t>In this sense the US public debt position is still deteriorating, despite the efforts of Elon Musk in the opening months of the 2</a:t>
            </a:r>
            <a:r>
              <a:rPr lang="en-GB" b="1" baseline="30000" dirty="0">
                <a:solidFill>
                  <a:srgbClr val="FF0000"/>
                </a:solidFill>
              </a:rPr>
              <a:t>nd</a:t>
            </a:r>
            <a:r>
              <a:rPr lang="en-GB" b="1" dirty="0">
                <a:solidFill>
                  <a:srgbClr val="FF0000"/>
                </a:solidFill>
              </a:rPr>
              <a:t> Trump administration to control public spending and the deficit. </a:t>
            </a:r>
          </a:p>
          <a:p>
            <a:r>
              <a:rPr lang="en-GB" dirty="0"/>
              <a:t>Musk has now left the Trump administration – and complained that the budget bill is </a:t>
            </a:r>
            <a:r>
              <a:rPr lang="en-GB" b="1" dirty="0">
                <a:solidFill>
                  <a:srgbClr val="FF0000"/>
                </a:solidFill>
              </a:rPr>
              <a:t>a “disgusting abomination”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661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Content Placeholder 3" descr="A graph with purple lines&#10;&#10;AI-generated content may be incorrect.">
            <a:extLst>
              <a:ext uri="{FF2B5EF4-FFF2-40B4-BE49-F238E27FC236}">
                <a16:creationId xmlns:a16="http://schemas.microsoft.com/office/drawing/2014/main" id="{3AE15825-FCC9-BC49-9195-4287360DF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8888BF56-387B-5A89-3EEE-52C672B56214}"/>
              </a:ext>
            </a:extLst>
          </p:cNvPr>
          <p:cNvSpPr/>
          <p:nvPr/>
        </p:nvSpPr>
        <p:spPr>
          <a:xfrm>
            <a:off x="2784763" y="0"/>
            <a:ext cx="9050482" cy="286789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Between 1971 and 2025 the dollar price of gold per ounce has risen almost 100 times, from $35 to roughly $3,400. The compound annual rate of increase in that period has been 8.9%, much higher than the typical return on dollar-denominated bonds.</a:t>
            </a:r>
          </a:p>
        </p:txBody>
      </p:sp>
    </p:spTree>
    <p:extLst>
      <p:ext uri="{BB962C8B-B14F-4D97-AF65-F5344CB8AC3E}">
        <p14:creationId xmlns:p14="http://schemas.microsoft.com/office/powerpoint/2010/main" val="1379567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D655-D0F9-E27C-1FFA-3707B0C8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209"/>
            <a:ext cx="10515600" cy="1091047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/>
              <a:t>Public finances and inflation: a morality tale 1.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5339F-3AC4-B600-776E-8BFB0EBE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56" y="1569028"/>
            <a:ext cx="11731336" cy="4592781"/>
          </a:xfrm>
          <a:ln w="9525">
            <a:solidFill>
              <a:schemeClr val="tx1"/>
            </a:solidFill>
          </a:ln>
        </p:spPr>
        <p:txBody>
          <a:bodyPr/>
          <a:lstStyle/>
          <a:p>
            <a:endParaRPr lang="en-GB" sz="1000" dirty="0"/>
          </a:p>
          <a:p>
            <a:r>
              <a:rPr lang="en-GB" dirty="0"/>
              <a:t>Suppose a nation has a budget deficit and public debt, and a weak-willed government with a soft, corrupt and feeble public elite. </a:t>
            </a:r>
          </a:p>
          <a:p>
            <a:r>
              <a:rPr lang="en-GB" b="1" dirty="0">
                <a:solidFill>
                  <a:srgbClr val="FF0000"/>
                </a:solidFill>
              </a:rPr>
              <a:t>The budget deficit adds to the public debt. </a:t>
            </a:r>
          </a:p>
          <a:p>
            <a:r>
              <a:rPr lang="en-GB" b="1" dirty="0">
                <a:solidFill>
                  <a:srgbClr val="FF0000"/>
                </a:solidFill>
              </a:rPr>
              <a:t>The extra public debt implies more debt interest. </a:t>
            </a:r>
          </a:p>
          <a:p>
            <a:r>
              <a:rPr lang="en-GB" dirty="0"/>
              <a:t>Extra debt interest widens the budget deficit, which adds to the public debt, which implies more debt interest…</a:t>
            </a:r>
          </a:p>
          <a:p>
            <a:r>
              <a:rPr lang="en-GB" dirty="0"/>
              <a:t>In the extreme the growth of the debt interest takes on a life of its own, as if it were a Frankenstein monster. Accountability for the debt explosion no longer seems to lie with the government of the day…</a:t>
            </a:r>
          </a:p>
        </p:txBody>
      </p:sp>
    </p:spTree>
    <p:extLst>
      <p:ext uri="{BB962C8B-B14F-4D97-AF65-F5344CB8AC3E}">
        <p14:creationId xmlns:p14="http://schemas.microsoft.com/office/powerpoint/2010/main" val="139715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BEB96-5E18-6633-4555-ACC8A94B1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A3899-09B2-04D2-BD66-EEE1AFA84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209"/>
            <a:ext cx="10515600" cy="1091047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/>
              <a:t>Public finances and inflation: a morality tale 2.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0F8F0-C28F-EB9F-D854-CAE1ABB9E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56" y="1413164"/>
            <a:ext cx="11617036" cy="5351318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GB" sz="1000" dirty="0"/>
          </a:p>
          <a:p>
            <a:r>
              <a:rPr lang="en-GB" dirty="0"/>
              <a:t>The seemingly uncontrollable growth of the public debt alienates potential investors, both at home and abroad. </a:t>
            </a:r>
          </a:p>
          <a:p>
            <a:r>
              <a:rPr lang="en-GB" dirty="0"/>
              <a:t>In particular,  foreign investors stop buying the nation’s government debt and may indeed become net sellers. </a:t>
            </a:r>
          </a:p>
          <a:p>
            <a:r>
              <a:rPr lang="en-GB" b="1" dirty="0">
                <a:solidFill>
                  <a:srgbClr val="FF0000"/>
                </a:solidFill>
              </a:rPr>
              <a:t>The government can finance its debt only from domestic sources, i.e., domestic non-banks and the domestic banking system. </a:t>
            </a:r>
            <a:r>
              <a:rPr lang="en-GB" dirty="0"/>
              <a:t>(The domestic banking system consists of the profit-seeking commercial banks and the central bank.) </a:t>
            </a:r>
          </a:p>
          <a:p>
            <a:r>
              <a:rPr lang="en-GB" dirty="0"/>
              <a:t>As the debt-to-GDP ratio increases, domestic private-sector non-banks – i.e., households and savings institutions – become reluctant to raise the ratio of public debt to their own assets. They may even want to lower it. </a:t>
            </a:r>
          </a:p>
        </p:txBody>
      </p:sp>
    </p:spTree>
    <p:extLst>
      <p:ext uri="{BB962C8B-B14F-4D97-AF65-F5344CB8AC3E}">
        <p14:creationId xmlns:p14="http://schemas.microsoft.com/office/powerpoint/2010/main" val="154846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F0428-6B1E-3887-EE00-C01E521AD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D969A-A08A-72B7-7351-2E9C83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209"/>
            <a:ext cx="10515600" cy="109104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dirty="0"/>
              <a:t>Public finances and inflation: a morality tale 3.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99B12-6C3A-6813-2A9A-177278C1D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63" y="1413164"/>
            <a:ext cx="11762509" cy="5351318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GB" sz="1000" dirty="0"/>
          </a:p>
          <a:p>
            <a:r>
              <a:rPr lang="en-GB" dirty="0"/>
              <a:t>If a government has no financial credibility in international markets and its debt cannot be sold there, if the non-bank private-sector domestic non-banks want to reduce the ratio of public debt to their own assets, and if the ratio of public debt to GDP is nevertheless still rising, </a:t>
            </a:r>
            <a:r>
              <a:rPr lang="en-GB" b="1" dirty="0">
                <a:solidFill>
                  <a:srgbClr val="FF0000"/>
                </a:solidFill>
              </a:rPr>
              <a:t>the government will be forced to borrow heavily from the domestic banking system</a:t>
            </a:r>
            <a:r>
              <a:rPr lang="en-GB" dirty="0"/>
              <a:t>. </a:t>
            </a:r>
          </a:p>
          <a:p>
            <a:r>
              <a:rPr lang="en-GB" dirty="0"/>
              <a:t>Excessive government borrowing from the domestic banking system risks rapid growth of the quantity of money, and rising inflation. </a:t>
            </a:r>
          </a:p>
          <a:p>
            <a:r>
              <a:rPr lang="en-GB" b="1" dirty="0">
                <a:solidFill>
                  <a:srgbClr val="FF0000"/>
                </a:solidFill>
              </a:rPr>
              <a:t>Rising inflation pushes up nominal interest rates – and hence interest costs on the public debt. </a:t>
            </a:r>
            <a:r>
              <a:rPr lang="en-GB" dirty="0"/>
              <a:t>This adds another spin to the crazy whirligig of an ever-increasing public debt and debt interest. Moreover, rising inflation reduces the real return on bank deposits, causing the ratio of money to GDP to decline.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058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32D00-8BF6-562D-BF34-85A0AF672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CECA-F315-096A-5198-BAB0489F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210"/>
            <a:ext cx="10515600" cy="748146"/>
          </a:xfrm>
        </p:spPr>
        <p:txBody>
          <a:bodyPr>
            <a:normAutofit/>
          </a:bodyPr>
          <a:lstStyle/>
          <a:p>
            <a:r>
              <a:rPr lang="en-GB" dirty="0"/>
              <a:t>Public finances and inflation: a morality tale 4.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6ACD3-68BD-3A24-0EA8-01ACDB67D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55" y="966356"/>
            <a:ext cx="11720945" cy="5798127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GB" sz="1000" dirty="0"/>
          </a:p>
          <a:p>
            <a:r>
              <a:rPr lang="en-GB" dirty="0"/>
              <a:t>The inter-related explosion of public debt and runaway inflation are such that now the government has no credibility with foreign investors and domestic private-sector non-banks, while the heavily regulated commercial banking system is shrinking relative to GDP. </a:t>
            </a:r>
          </a:p>
          <a:p>
            <a:r>
              <a:rPr lang="en-GB" b="1" dirty="0">
                <a:solidFill>
                  <a:srgbClr val="FF0000"/>
                </a:solidFill>
              </a:rPr>
              <a:t>The only remaining source of finance for the government is the central bank, which issues more monetary base or so-called “high-powered money”. </a:t>
            </a:r>
            <a:r>
              <a:rPr lang="en-GB" dirty="0"/>
              <a:t>The monetary base includes banks’ cash reserves and is the base of the so-called “credit pyramid”. </a:t>
            </a:r>
          </a:p>
          <a:p>
            <a:r>
              <a:rPr lang="en-GB" dirty="0"/>
              <a:t>The government borrows heavily from the central bank, which “prints money” and adds to banks’ cash reserves, motivating </a:t>
            </a:r>
            <a:r>
              <a:rPr lang="en-GB" b="1" dirty="0">
                <a:solidFill>
                  <a:srgbClr val="FF0000"/>
                </a:solidFill>
              </a:rPr>
              <a:t>very rapid increases in high-powered money and the quantity of money</a:t>
            </a:r>
            <a:r>
              <a:rPr lang="en-GB" dirty="0"/>
              <a:t>, and inflation accelerates…potentially without limit.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3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903FE-FF20-1C31-441A-4798403D7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ED1A1-5174-1078-8498-1956E4AD3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210"/>
            <a:ext cx="10515600" cy="67540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/>
              <a:t>Public finances and inflation: a morality tale 5.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DB57D-A134-97B2-A0DF-DEDABB21B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56" y="966356"/>
            <a:ext cx="11752118" cy="5798127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GB" sz="800" dirty="0"/>
          </a:p>
          <a:p>
            <a:r>
              <a:rPr lang="en-GB" dirty="0"/>
              <a:t>Inflation can take different forms,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accent1"/>
                </a:solidFill>
              </a:rPr>
              <a:t>Moderate roughly on-target inflation </a:t>
            </a:r>
            <a:r>
              <a:rPr lang="en-GB" dirty="0"/>
              <a:t>of about 2% a year, 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accent1"/>
                </a:solidFill>
              </a:rPr>
              <a:t>Galloping inflation</a:t>
            </a:r>
            <a:r>
              <a:rPr lang="en-GB" dirty="0"/>
              <a:t>, defined in various ways, with range of 10% - 100% a year sometimes given, or over 2% a month, and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accent1"/>
                </a:solidFill>
              </a:rPr>
              <a:t>Hyperinflation</a:t>
            </a:r>
            <a:r>
              <a:rPr lang="en-GB" dirty="0"/>
              <a:t>, with prices rising by over 50% a month.  </a:t>
            </a:r>
          </a:p>
          <a:p>
            <a:r>
              <a:rPr lang="en-GB" dirty="0"/>
              <a:t>At the end of a hyperinflation, some wealth-holders will be left unscathed. </a:t>
            </a:r>
            <a:r>
              <a:rPr lang="en-GB" b="1" dirty="0">
                <a:solidFill>
                  <a:srgbClr val="FF0000"/>
                </a:solidFill>
              </a:rPr>
              <a:t>Gold has the vital merit that its stock changes very slowly, and its real value at the beginning and end of a hyperinflation are likely to be much the same. </a:t>
            </a:r>
            <a:r>
              <a:rPr lang="en-GB" sz="3200" b="1" dirty="0">
                <a:solidFill>
                  <a:srgbClr val="FF0000"/>
                </a:solidFill>
              </a:rPr>
              <a:t>So gold acts to protect savers from inflation – and the mismanagement of the public finances</a:t>
            </a:r>
            <a:r>
              <a:rPr lang="en-GB" dirty="0"/>
              <a:t>, which historically has been rife in some nations (esp. in Latin America, but also in Weimar Germany, post-WWII Eastern Europe, Mugabe’s Zimbabwe…) </a:t>
            </a:r>
          </a:p>
        </p:txBody>
      </p:sp>
    </p:spTree>
    <p:extLst>
      <p:ext uri="{BB962C8B-B14F-4D97-AF65-F5344CB8AC3E}">
        <p14:creationId xmlns:p14="http://schemas.microsoft.com/office/powerpoint/2010/main" val="182090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showing a line&#10;&#10;AI-generated content may be incorrect.">
            <a:extLst>
              <a:ext uri="{FF2B5EF4-FFF2-40B4-BE49-F238E27FC236}">
                <a16:creationId xmlns:a16="http://schemas.microsoft.com/office/drawing/2014/main" id="{2A577C6A-CA37-5E1C-B3A6-009A26FB73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47" y="0"/>
            <a:ext cx="10507905" cy="68580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7478464-082D-898F-A95D-1E0BB2FE38B0}"/>
              </a:ext>
            </a:extLst>
          </p:cNvPr>
          <p:cNvSpPr/>
          <p:nvPr/>
        </p:nvSpPr>
        <p:spPr>
          <a:xfrm>
            <a:off x="1361209" y="72735"/>
            <a:ext cx="6452755" cy="2961409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rgbClr val="FF0000"/>
                </a:solidFill>
              </a:rPr>
              <a:t>Interest paid on US public debt, as % of GDP, 1800 – 2023</a:t>
            </a:r>
          </a:p>
        </p:txBody>
      </p:sp>
    </p:spTree>
    <p:extLst>
      <p:ext uri="{BB962C8B-B14F-4D97-AF65-F5344CB8AC3E}">
        <p14:creationId xmlns:p14="http://schemas.microsoft.com/office/powerpoint/2010/main" val="151013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1AB24E-3BF5-DC5D-6096-71A0AF79A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304ADF3-D60D-6F70-FA3F-DED2591E7E21}"/>
              </a:ext>
            </a:extLst>
          </p:cNvPr>
          <p:cNvSpPr/>
          <p:nvPr/>
        </p:nvSpPr>
        <p:spPr>
          <a:xfrm>
            <a:off x="1340427" y="1309254"/>
            <a:ext cx="4364182" cy="2192481"/>
          </a:xfrm>
          <a:prstGeom prst="roundRect">
            <a:avLst/>
          </a:prstGeom>
          <a:solidFill>
            <a:srgbClr val="C888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Notice that the peak coincides roughly with Xi Jinping’s assumption of China’s Presidency and first Russian invasion of Ukraine. </a:t>
            </a:r>
          </a:p>
        </p:txBody>
      </p:sp>
    </p:spTree>
    <p:extLst>
      <p:ext uri="{BB962C8B-B14F-4D97-AF65-F5344CB8AC3E}">
        <p14:creationId xmlns:p14="http://schemas.microsoft.com/office/powerpoint/2010/main" val="316828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1071</Words>
  <Application>Microsoft Office PowerPoint</Application>
  <PresentationFormat>Widescreen</PresentationFormat>
  <Paragraphs>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Arial Narrow</vt:lpstr>
      <vt:lpstr>Calibri</vt:lpstr>
      <vt:lpstr>Office Theme</vt:lpstr>
      <vt:lpstr>PowerPoint Presentation</vt:lpstr>
      <vt:lpstr>PowerPoint Presentation</vt:lpstr>
      <vt:lpstr>Public finances and inflation: a morality tale 1. </vt:lpstr>
      <vt:lpstr>Public finances and inflation: a morality tale 2. </vt:lpstr>
      <vt:lpstr>Public finances and inflation: a morality tale 3. </vt:lpstr>
      <vt:lpstr>Public finances and inflation: a morality tale 4. </vt:lpstr>
      <vt:lpstr>Public finances and inflation: a morality tale 5. </vt:lpstr>
      <vt:lpstr>PowerPoint Presentation</vt:lpstr>
      <vt:lpstr>PowerPoint Presentation</vt:lpstr>
      <vt:lpstr>The cost of the ‘big, beautiful bill’</vt:lpstr>
      <vt:lpstr>PowerPoint Presentation</vt:lpstr>
      <vt:lpstr>PowerPoint Presentation</vt:lpstr>
      <vt:lpstr>The latest news on the US Federal deficit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Congdon</dc:creator>
  <cp:lastModifiedBy>Tim Congdon</cp:lastModifiedBy>
  <cp:revision>5</cp:revision>
  <cp:lastPrinted>2025-06-17T12:32:59Z</cp:lastPrinted>
  <dcterms:created xsi:type="dcterms:W3CDTF">2025-06-12T10:59:12Z</dcterms:created>
  <dcterms:modified xsi:type="dcterms:W3CDTF">2025-06-24T15:32:52Z</dcterms:modified>
</cp:coreProperties>
</file>