
<file path=[Content_Types].xml><?xml version="1.0" encoding="utf-8"?>
<Types xmlns="http://schemas.openxmlformats.org/package/2006/content-types">
  <Default Extension="emf" ContentType="image/x-emf"/>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81" r:id="rId2"/>
    <p:sldId id="282" r:id="rId3"/>
    <p:sldId id="283" r:id="rId4"/>
    <p:sldId id="284" r:id="rId5"/>
    <p:sldId id="285" r:id="rId6"/>
    <p:sldId id="286" r:id="rId7"/>
    <p:sldId id="288" r:id="rId8"/>
    <p:sldId id="290" r:id="rId9"/>
    <p:sldId id="287" r:id="rId10"/>
    <p:sldId id="289" r:id="rId11"/>
    <p:sldId id="292" r:id="rId12"/>
    <p:sldId id="293" r:id="rId13"/>
    <p:sldId id="295" r:id="rId14"/>
    <p:sldId id="296" r:id="rId15"/>
    <p:sldId id="294" r:id="rId16"/>
    <p:sldId id="297" r:id="rId17"/>
    <p:sldId id="298" r:id="rId18"/>
    <p:sldId id="299" r:id="rId19"/>
    <p:sldId id="300" r:id="rId20"/>
    <p:sldId id="312" r:id="rId21"/>
    <p:sldId id="310" r:id="rId22"/>
    <p:sldId id="311" r:id="rId23"/>
    <p:sldId id="313" r:id="rId24"/>
    <p:sldId id="314" r:id="rId25"/>
    <p:sldId id="315" r:id="rId26"/>
    <p:sldId id="316" r:id="rId27"/>
    <p:sldId id="317" r:id="rId28"/>
    <p:sldId id="318" r:id="rId29"/>
    <p:sldId id="260" r:id="rId30"/>
    <p:sldId id="319" r:id="rId31"/>
    <p:sldId id="320" r:id="rId32"/>
    <p:sldId id="321" r:id="rId33"/>
    <p:sldId id="322" r:id="rId34"/>
    <p:sldId id="339" r:id="rId35"/>
    <p:sldId id="323" r:id="rId36"/>
    <p:sldId id="324" r:id="rId37"/>
    <p:sldId id="325" r:id="rId38"/>
    <p:sldId id="326" r:id="rId39"/>
    <p:sldId id="327" r:id="rId40"/>
    <p:sldId id="328" r:id="rId41"/>
    <p:sldId id="329" r:id="rId42"/>
    <p:sldId id="334" r:id="rId43"/>
    <p:sldId id="333" r:id="rId44"/>
    <p:sldId id="330" r:id="rId45"/>
    <p:sldId id="331" r:id="rId46"/>
    <p:sldId id="335" r:id="rId47"/>
    <p:sldId id="337" r:id="rId48"/>
    <p:sldId id="338" r:id="rId49"/>
    <p:sldId id="33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648" y="306"/>
      </p:cViewPr>
      <p:guideLst/>
    </p:cSldViewPr>
  </p:slideViewPr>
  <p:notesTextViewPr>
    <p:cViewPr>
      <p:scale>
        <a:sx n="1" d="1"/>
        <a:sy n="1" d="1"/>
      </p:scale>
      <p:origin x="0" y="0"/>
    </p:cViewPr>
  </p:notesTextViewPr>
  <p:sorterViewPr>
    <p:cViewPr>
      <p:scale>
        <a:sx n="100" d="100"/>
        <a:sy n="100" d="100"/>
      </p:scale>
      <p:origin x="0" y="-12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3AB4E-8306-406A-8DC5-0EF80982028F}" type="datetimeFigureOut">
              <a:rPr lang="en-GB" smtClean="0"/>
              <a:t>18/08/2025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7FB39-6E77-4863-B4B1-2CFCC7D4DBB9}" type="slidenum">
              <a:rPr lang="en-GB" smtClean="0"/>
              <a:t>‹#›</a:t>
            </a:fld>
            <a:endParaRPr lang="en-GB"/>
          </a:p>
        </p:txBody>
      </p:sp>
    </p:spTree>
    <p:extLst>
      <p:ext uri="{BB962C8B-B14F-4D97-AF65-F5344CB8AC3E}">
        <p14:creationId xmlns:p14="http://schemas.microsoft.com/office/powerpoint/2010/main" val="420238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3C30C6B-0ADE-6429-3A60-8FC978882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BD87DCB-B3D7-DA0D-EC24-C7DB70A3A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100" name="Slide Number Placeholder 3">
            <a:extLst>
              <a:ext uri="{FF2B5EF4-FFF2-40B4-BE49-F238E27FC236}">
                <a16:creationId xmlns:a16="http://schemas.microsoft.com/office/drawing/2014/main" id="{1855D15B-E561-0A20-9503-132EB98EAC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727D4D13-FBCA-4FA5-AE05-CE489525EDE3}" type="slidenum">
              <a:rPr lang="en-GB" altLang="en-US">
                <a:latin typeface="Calibri" panose="020F0502020204030204" pitchFamily="34" charset="0"/>
                <a:cs typeface="Arial" panose="020B0604020202020204" pitchFamily="34" charset="0"/>
              </a:rPr>
              <a:pPr fontAlgn="base">
                <a:spcBef>
                  <a:spcPct val="0"/>
                </a:spcBef>
                <a:spcAft>
                  <a:spcPct val="0"/>
                </a:spcAft>
              </a:pPr>
              <a:t>1</a:t>
            </a:fld>
            <a:endParaRPr lang="en-GB" altLang="en-US">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6B9B-E9A4-E08D-0A1D-6D005148DC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C366BD-A905-6425-7574-E884F42056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82C895-CE3D-C50F-3809-17B3381DC194}"/>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5" name="Footer Placeholder 4">
            <a:extLst>
              <a:ext uri="{FF2B5EF4-FFF2-40B4-BE49-F238E27FC236}">
                <a16:creationId xmlns:a16="http://schemas.microsoft.com/office/drawing/2014/main" id="{AEA26F29-0860-DE50-0B45-DAAFC55041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08467-A215-5064-7C82-5EDFFF390C37}"/>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359761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1664-4D22-B452-9680-A078C5FDFD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B3AC22-BE05-8494-75F5-2E68F64BAE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15D95E-AAD5-18B1-F9C9-348993C20F2E}"/>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5" name="Footer Placeholder 4">
            <a:extLst>
              <a:ext uri="{FF2B5EF4-FFF2-40B4-BE49-F238E27FC236}">
                <a16:creationId xmlns:a16="http://schemas.microsoft.com/office/drawing/2014/main" id="{C064FF87-B797-8FED-BDEA-323423DC8A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49545-2163-0C14-A35B-523A062D9087}"/>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273003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8B91A6-5919-B53F-CC80-26E9B76EE6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AFBA53-9EC6-5CBB-BA4E-5434603742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F1B63-F223-C275-3AF7-35B1EE1AD2B3}"/>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5" name="Footer Placeholder 4">
            <a:extLst>
              <a:ext uri="{FF2B5EF4-FFF2-40B4-BE49-F238E27FC236}">
                <a16:creationId xmlns:a16="http://schemas.microsoft.com/office/drawing/2014/main" id="{5406ACAE-E50C-25D3-110C-A01A0744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DF1F3-CD28-CB94-6C11-76DBD0B63F6E}"/>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268637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BC44-DBD3-227D-4DB0-C501AF1CE1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F38045-C587-83DC-74CF-C1BAFBF82F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E1193-A2EB-2648-49B2-F43A6E7153A5}"/>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5" name="Footer Placeholder 4">
            <a:extLst>
              <a:ext uri="{FF2B5EF4-FFF2-40B4-BE49-F238E27FC236}">
                <a16:creationId xmlns:a16="http://schemas.microsoft.com/office/drawing/2014/main" id="{45CA167B-10D7-CF78-5123-BCD7F3A193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6E7FE3-142F-30E7-8736-9D4F97EA5F90}"/>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224903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15DB-655C-97E4-4C60-95693A21E3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87EC16-2280-ED8E-7667-546D4F1932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8FC8F-FC09-77AE-2FF1-10D5A37C5AC1}"/>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5" name="Footer Placeholder 4">
            <a:extLst>
              <a:ext uri="{FF2B5EF4-FFF2-40B4-BE49-F238E27FC236}">
                <a16:creationId xmlns:a16="http://schemas.microsoft.com/office/drawing/2014/main" id="{C3153A3C-EAB0-ACB2-651A-5E3FF5A20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EEC687-9E42-E81C-CF51-FAF644C401ED}"/>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164488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972A-FFDF-41E4-704B-9E9BB0664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6AB119-259C-FE47-C2E5-04F8008676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7F6081-5F96-4215-35C5-6036053B11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24CF3A-33CB-8D13-59D8-20CEF8A767AC}"/>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6" name="Footer Placeholder 5">
            <a:extLst>
              <a:ext uri="{FF2B5EF4-FFF2-40B4-BE49-F238E27FC236}">
                <a16:creationId xmlns:a16="http://schemas.microsoft.com/office/drawing/2014/main" id="{E4271BBB-BCEF-48FC-74DB-05254753D4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CDEFAC-6834-C56D-4E31-8E79356D0174}"/>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198040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9E81-45BF-D2BF-8922-B902A37AC6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C8A22A-8AF6-AA8B-76B0-37899B61B0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83C2DB-C0A0-74D0-4689-B04D993396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D5A8F7-F8ED-3BDD-E5D9-CE76C30D74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71ACA5-59B9-94D6-8E54-BBAE3AF429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C3E4A7-169B-3F93-68DB-E14B94466607}"/>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8" name="Footer Placeholder 7">
            <a:extLst>
              <a:ext uri="{FF2B5EF4-FFF2-40B4-BE49-F238E27FC236}">
                <a16:creationId xmlns:a16="http://schemas.microsoft.com/office/drawing/2014/main" id="{A768C1E0-5540-2F3A-0C81-35ADC688EF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AAFE34-B666-EA50-3307-6D0B007C1D24}"/>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261010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6A3A-BE22-C525-1C95-7F701281E2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104884-5766-1494-FAB4-EA7615CE8696}"/>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4" name="Footer Placeholder 3">
            <a:extLst>
              <a:ext uri="{FF2B5EF4-FFF2-40B4-BE49-F238E27FC236}">
                <a16:creationId xmlns:a16="http://schemas.microsoft.com/office/drawing/2014/main" id="{72540D0E-6D47-C823-72AE-DF672FE706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A9FB2E-1802-349D-01A3-28DA19837633}"/>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370160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1A180-C3FE-285B-58FC-77CF5388E26A}"/>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3" name="Footer Placeholder 2">
            <a:extLst>
              <a:ext uri="{FF2B5EF4-FFF2-40B4-BE49-F238E27FC236}">
                <a16:creationId xmlns:a16="http://schemas.microsoft.com/office/drawing/2014/main" id="{E2F9914E-65C5-605F-E627-353237655B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AC1DF7-8C26-FF0D-AD33-1C6D257028C2}"/>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23138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8CB9-EEEC-5D70-7D64-2BAB9BA54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7AE1FA-AD37-3233-8CAA-24A6B3999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88661-F1F9-9494-B1CF-6D7B5FDFC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BDB9C-A686-B318-B3AD-4E8E638CE55C}"/>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6" name="Footer Placeholder 5">
            <a:extLst>
              <a:ext uri="{FF2B5EF4-FFF2-40B4-BE49-F238E27FC236}">
                <a16:creationId xmlns:a16="http://schemas.microsoft.com/office/drawing/2014/main" id="{B252A76E-CC22-E05F-722D-E8ED6A4F3E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35247A-90FD-DAA1-7630-7071B8638DC5}"/>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355339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CAA6-6AFF-629E-7A7E-8FA25E7F8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DA7F5E-C9AD-A693-1D37-95BE72182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F24D4B-0F3E-2A4A-F0A2-1C35B30CE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FC72D-EF40-70C1-00FC-64CCA5CC9703}"/>
              </a:ext>
            </a:extLst>
          </p:cNvPr>
          <p:cNvSpPr>
            <a:spLocks noGrp="1"/>
          </p:cNvSpPr>
          <p:nvPr>
            <p:ph type="dt" sz="half" idx="10"/>
          </p:nvPr>
        </p:nvSpPr>
        <p:spPr/>
        <p:txBody>
          <a:bodyPr/>
          <a:lstStyle/>
          <a:p>
            <a:fld id="{60D47A9F-CB9D-4955-8937-CEFD7FD4A6CA}" type="datetimeFigureOut">
              <a:rPr lang="en-GB" smtClean="0"/>
              <a:t>18/08/2025</a:t>
            </a:fld>
            <a:endParaRPr lang="en-GB"/>
          </a:p>
        </p:txBody>
      </p:sp>
      <p:sp>
        <p:nvSpPr>
          <p:cNvPr id="6" name="Footer Placeholder 5">
            <a:extLst>
              <a:ext uri="{FF2B5EF4-FFF2-40B4-BE49-F238E27FC236}">
                <a16:creationId xmlns:a16="http://schemas.microsoft.com/office/drawing/2014/main" id="{A2D6B3C8-A609-4E0C-1F2D-DFC08C7F5D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0BEF25-F13F-B13E-70CD-3EAB1E06F24F}"/>
              </a:ext>
            </a:extLst>
          </p:cNvPr>
          <p:cNvSpPr>
            <a:spLocks noGrp="1"/>
          </p:cNvSpPr>
          <p:nvPr>
            <p:ph type="sldNum" sz="quarter" idx="12"/>
          </p:nvPr>
        </p:nvSpPr>
        <p:spPr/>
        <p:txBody>
          <a:bodyPr/>
          <a:lstStyle/>
          <a:p>
            <a:fld id="{21F46B42-3060-4FB5-BF64-ABFD806DF5C3}" type="slidenum">
              <a:rPr lang="en-GB" smtClean="0"/>
              <a:t>‹#›</a:t>
            </a:fld>
            <a:endParaRPr lang="en-GB"/>
          </a:p>
        </p:txBody>
      </p:sp>
    </p:spTree>
    <p:extLst>
      <p:ext uri="{BB962C8B-B14F-4D97-AF65-F5344CB8AC3E}">
        <p14:creationId xmlns:p14="http://schemas.microsoft.com/office/powerpoint/2010/main" val="160727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EBD3A-1D30-7286-87C6-CD9BA97D7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ED2D92-7546-280F-5E82-C5FE92773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D1816-4C5B-1653-B160-DCCC4D9D2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D47A9F-CB9D-4955-8937-CEFD7FD4A6CA}" type="datetimeFigureOut">
              <a:rPr lang="en-GB" smtClean="0"/>
              <a:t>18/08/2025</a:t>
            </a:fld>
            <a:endParaRPr lang="en-GB"/>
          </a:p>
        </p:txBody>
      </p:sp>
      <p:sp>
        <p:nvSpPr>
          <p:cNvPr id="5" name="Footer Placeholder 4">
            <a:extLst>
              <a:ext uri="{FF2B5EF4-FFF2-40B4-BE49-F238E27FC236}">
                <a16:creationId xmlns:a16="http://schemas.microsoft.com/office/drawing/2014/main" id="{DE03669D-8192-AFA9-9435-CE46A689F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695BD6A-771E-70C8-9015-F907F041B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F46B42-3060-4FB5-BF64-ABFD806DF5C3}" type="slidenum">
              <a:rPr lang="en-GB" smtClean="0"/>
              <a:t>‹#›</a:t>
            </a:fld>
            <a:endParaRPr lang="en-GB"/>
          </a:p>
        </p:txBody>
      </p:sp>
    </p:spTree>
    <p:extLst>
      <p:ext uri="{BB962C8B-B14F-4D97-AF65-F5344CB8AC3E}">
        <p14:creationId xmlns:p14="http://schemas.microsoft.com/office/powerpoint/2010/main" val="51050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The_Use_of_Knowledge_in_Society"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The_Use_of_Knowledge_in_Society"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The_Use_of_Knowledge_in_Society"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The_Use_of_Knowledge_in_Society"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horome0612.blogspot.com/" TargetMode="External"/><Relationship Id="rId2" Type="http://schemas.openxmlformats.org/officeDocument/2006/relationships/image" Target="../media/image6.jpe"/><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en.wikipedia.org/wiki/The_Use_of_Knowledge_in_Society" TargetMode="Externa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jfin-swufe.springeropen.com/articles/10.1186/s40854-023-00600-4#ref-CR19" TargetMode="External"/><Relationship Id="rId4" Type="http://schemas.openxmlformats.org/officeDocument/2006/relationships/hyperlink" Target="https://en.wikipedia.org/wiki/The_Use_of_Knowledge_in_Society"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chorome0612.blogspot.com/" TargetMode="External"/><Relationship Id="rId2" Type="http://schemas.openxmlformats.org/officeDocument/2006/relationships/image" Target="../media/image6.jpe"/><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horome0612.blogspot.com/" TargetMode="External"/><Relationship Id="rId2" Type="http://schemas.openxmlformats.org/officeDocument/2006/relationships/image" Target="../media/image6.jpe"/><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hyperlink" Target="https://chorome0612.blogspo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peterpsych.blogspot.com/2014/12/irving-fisher.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a:extLst>
              <a:ext uri="{FF2B5EF4-FFF2-40B4-BE49-F238E27FC236}">
                <a16:creationId xmlns:a16="http://schemas.microsoft.com/office/drawing/2014/main" id="{9779DD05-941D-C8BC-E113-9C7226B27C86}"/>
              </a:ext>
            </a:extLst>
          </p:cNvPr>
          <p:cNvSpPr>
            <a:spLocks noGrp="1" noChangeArrowheads="1"/>
          </p:cNvSpPr>
          <p:nvPr>
            <p:ph type="subTitle" idx="1"/>
          </p:nvPr>
        </p:nvSpPr>
        <p:spPr>
          <a:xfrm>
            <a:off x="0" y="1080655"/>
            <a:ext cx="12192000" cy="5777345"/>
          </a:xfrm>
          <a:solidFill>
            <a:srgbClr val="99CCFF"/>
          </a:solidFill>
        </p:spPr>
        <p:txBody>
          <a:bodyPr>
            <a:normAutofit/>
          </a:bodyPr>
          <a:lstStyle/>
          <a:p>
            <a:endParaRPr lang="en-GB" altLang="en-US" sz="800" dirty="0">
              <a:solidFill>
                <a:srgbClr val="33CCFF"/>
              </a:solidFill>
            </a:endParaRPr>
          </a:p>
          <a:p>
            <a:endParaRPr lang="en-GB" altLang="en-US" sz="1200" b="1" dirty="0"/>
          </a:p>
          <a:p>
            <a:endParaRPr lang="en-GB" altLang="en-US" sz="800" b="1" dirty="0"/>
          </a:p>
          <a:p>
            <a:r>
              <a:rPr lang="en-GB" altLang="en-US" sz="4800" b="1" dirty="0"/>
              <a:t>Money and the State: </a:t>
            </a:r>
          </a:p>
          <a:p>
            <a:r>
              <a:rPr lang="en-GB" altLang="en-US" sz="4000" b="1" dirty="0"/>
              <a:t>what is the best relationship between </a:t>
            </a:r>
          </a:p>
          <a:p>
            <a:r>
              <a:rPr lang="en-GB" altLang="en-US" sz="4000" b="1" dirty="0"/>
              <a:t>the monetary regime and government?</a:t>
            </a:r>
          </a:p>
          <a:p>
            <a:endParaRPr lang="en-GB" altLang="en-US" sz="1000" b="1" dirty="0"/>
          </a:p>
          <a:p>
            <a:r>
              <a:rPr lang="en-GB" altLang="en-US" sz="3200" i="1" dirty="0"/>
              <a:t>A presentation by Professor Tim Congdon CBE, </a:t>
            </a:r>
          </a:p>
          <a:p>
            <a:r>
              <a:rPr lang="en-GB" altLang="en-US" sz="3200" i="1" dirty="0"/>
              <a:t>Chair of the Institute of International Monetary Research,</a:t>
            </a:r>
          </a:p>
          <a:p>
            <a:r>
              <a:rPr lang="en-GB" altLang="en-US" sz="3600" i="1" dirty="0"/>
              <a:t>in August/September 2025   </a:t>
            </a:r>
          </a:p>
        </p:txBody>
      </p:sp>
      <p:pic>
        <p:nvPicPr>
          <p:cNvPr id="3075" name="Picture 2" descr="C:\Users\John\AppData\Local\Microsoft\Windows\Temporary Internet Files\Content.IE5\B5N1OQ7X\IIMR-Logo03-1.jpg">
            <a:extLst>
              <a:ext uri="{FF2B5EF4-FFF2-40B4-BE49-F238E27FC236}">
                <a16:creationId xmlns:a16="http://schemas.microsoft.com/office/drawing/2014/main" id="{3F468613-D9FC-0853-98F8-64F75831C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69863"/>
            <a:ext cx="2174095" cy="7540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878E-1974-E7AF-4C5C-6339119A5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E0933-7C77-097C-1E71-84EA12EB8DD3}"/>
              </a:ext>
            </a:extLst>
          </p:cNvPr>
          <p:cNvSpPr>
            <a:spLocks noGrp="1"/>
          </p:cNvSpPr>
          <p:nvPr>
            <p:ph type="title"/>
          </p:nvPr>
        </p:nvSpPr>
        <p:spPr>
          <a:xfrm>
            <a:off x="838200" y="207819"/>
            <a:ext cx="10515600" cy="1693717"/>
          </a:xfrm>
          <a:ln w="38100">
            <a:solidFill>
              <a:schemeClr val="accent6">
                <a:lumMod val="75000"/>
              </a:schemeClr>
            </a:solidFill>
          </a:ln>
        </p:spPr>
        <p:txBody>
          <a:bodyPr>
            <a:normAutofit/>
          </a:bodyPr>
          <a:lstStyle/>
          <a:p>
            <a:r>
              <a:rPr lang="en-GB" sz="4000" dirty="0"/>
              <a:t>The radicalism of the alternative answers from Hayek and Friedman </a:t>
            </a:r>
            <a:r>
              <a:rPr lang="en-GB" sz="3200" dirty="0"/>
              <a:t>(and indeed the Chicago School more generally, and Irving Fisher)</a:t>
            </a:r>
          </a:p>
        </p:txBody>
      </p:sp>
      <p:sp>
        <p:nvSpPr>
          <p:cNvPr id="3" name="Content Placeholder 2">
            <a:extLst>
              <a:ext uri="{FF2B5EF4-FFF2-40B4-BE49-F238E27FC236}">
                <a16:creationId xmlns:a16="http://schemas.microsoft.com/office/drawing/2014/main" id="{2BB6E061-896E-CF65-C7D8-5A88E2EA77A3}"/>
              </a:ext>
            </a:extLst>
          </p:cNvPr>
          <p:cNvSpPr>
            <a:spLocks noGrp="1"/>
          </p:cNvSpPr>
          <p:nvPr>
            <p:ph idx="1"/>
          </p:nvPr>
        </p:nvSpPr>
        <p:spPr>
          <a:xfrm>
            <a:off x="218209" y="2047008"/>
            <a:ext cx="11824855" cy="4810992"/>
          </a:xfrm>
        </p:spPr>
        <p:txBody>
          <a:bodyPr>
            <a:normAutofit lnSpcReduction="10000"/>
          </a:bodyPr>
          <a:lstStyle/>
          <a:p>
            <a:endParaRPr lang="en-GB" sz="900" dirty="0"/>
          </a:p>
          <a:p>
            <a:r>
              <a:rPr lang="en-GB" dirty="0"/>
              <a:t>All these thinkers declined to defend the </a:t>
            </a:r>
            <a:r>
              <a:rPr lang="en-GB" i="1" dirty="0"/>
              <a:t>status quo</a:t>
            </a:r>
            <a:r>
              <a:rPr lang="en-GB" dirty="0"/>
              <a:t>, the main features of which will be described shortly. In practice, the provision of money in a modern economy involves both the state and the private sector. In other words, the economists just discussed were in this area of economics </a:t>
            </a:r>
            <a:r>
              <a:rPr lang="en-GB" b="1" dirty="0">
                <a:solidFill>
                  <a:srgbClr val="FF0000"/>
                </a:solidFill>
              </a:rPr>
              <a:t>not conservative at all</a:t>
            </a:r>
            <a:r>
              <a:rPr lang="en-GB" dirty="0"/>
              <a:t>. (Hayek of course denied being a conservative, while Friedman saw himself as a classical liberal in the 19</a:t>
            </a:r>
            <a:r>
              <a:rPr lang="en-GB" baseline="30000" dirty="0"/>
              <a:t>th</a:t>
            </a:r>
            <a:r>
              <a:rPr lang="en-GB" dirty="0"/>
              <a:t> century sense.) </a:t>
            </a:r>
          </a:p>
          <a:p>
            <a:r>
              <a:rPr lang="en-GB" dirty="0"/>
              <a:t>I will now describe the </a:t>
            </a:r>
            <a:r>
              <a:rPr lang="en-GB" i="1" dirty="0"/>
              <a:t>status quo </a:t>
            </a:r>
            <a:r>
              <a:rPr lang="en-GB" dirty="0"/>
              <a:t>and attempt to provide a rationale for it. In doing so, </a:t>
            </a:r>
            <a:r>
              <a:rPr lang="en-GB" b="1" dirty="0">
                <a:solidFill>
                  <a:srgbClr val="FF0000"/>
                </a:solidFill>
              </a:rPr>
              <a:t>I will be unashamedly a defender of the existing order, not an advocate of change and upheaval. Money and banking develop over time,  and the processes can – in my view – be understood as organic and evolutionary. </a:t>
            </a:r>
            <a:r>
              <a:rPr lang="en-GB" dirty="0"/>
              <a:t>Despite the occasional importance of legislation, the </a:t>
            </a:r>
            <a:r>
              <a:rPr lang="en-GB" i="1" dirty="0"/>
              <a:t>status quo </a:t>
            </a:r>
            <a:r>
              <a:rPr lang="en-GB" dirty="0"/>
              <a:t>can even be seen – if controversially – as a spontaneous order. </a:t>
            </a:r>
            <a:endParaRPr lang="en-GB" i="1" dirty="0"/>
          </a:p>
        </p:txBody>
      </p:sp>
    </p:spTree>
    <p:extLst>
      <p:ext uri="{BB962C8B-B14F-4D97-AF65-F5344CB8AC3E}">
        <p14:creationId xmlns:p14="http://schemas.microsoft.com/office/powerpoint/2010/main" val="70497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BA1E-9CF0-C658-B42A-CBC0BD37EC0B}"/>
              </a:ext>
            </a:extLst>
          </p:cNvPr>
          <p:cNvSpPr>
            <a:spLocks noGrp="1"/>
          </p:cNvSpPr>
          <p:nvPr>
            <p:ph type="title"/>
          </p:nvPr>
        </p:nvSpPr>
        <p:spPr>
          <a:xfrm>
            <a:off x="443345" y="207819"/>
            <a:ext cx="10515600" cy="1371599"/>
          </a:xfrm>
          <a:ln w="57150">
            <a:solidFill>
              <a:srgbClr val="7030A0"/>
            </a:solidFill>
          </a:ln>
        </p:spPr>
        <p:txBody>
          <a:bodyPr>
            <a:normAutofit/>
          </a:bodyPr>
          <a:lstStyle/>
          <a:p>
            <a:r>
              <a:rPr lang="en-GB" dirty="0"/>
              <a:t>The current monetary system: the state, the central bank and commercial banks </a:t>
            </a:r>
          </a:p>
        </p:txBody>
      </p:sp>
      <p:sp>
        <p:nvSpPr>
          <p:cNvPr id="3" name="Content Placeholder 2">
            <a:extLst>
              <a:ext uri="{FF2B5EF4-FFF2-40B4-BE49-F238E27FC236}">
                <a16:creationId xmlns:a16="http://schemas.microsoft.com/office/drawing/2014/main" id="{D90B4421-2380-29C3-1908-B64FF76BE8B7}"/>
              </a:ext>
            </a:extLst>
          </p:cNvPr>
          <p:cNvSpPr>
            <a:spLocks noGrp="1"/>
          </p:cNvSpPr>
          <p:nvPr>
            <p:ph idx="1"/>
          </p:nvPr>
        </p:nvSpPr>
        <p:spPr>
          <a:xfrm>
            <a:off x="443345" y="1745673"/>
            <a:ext cx="11599719" cy="5112327"/>
          </a:xfrm>
        </p:spPr>
        <p:txBody>
          <a:bodyPr>
            <a:normAutofit fontScale="40000" lnSpcReduction="20000"/>
          </a:bodyPr>
          <a:lstStyle/>
          <a:p>
            <a:pPr marL="0" indent="0">
              <a:buNone/>
            </a:pPr>
            <a:endParaRPr lang="en-GB" sz="2000" dirty="0"/>
          </a:p>
          <a:p>
            <a:pPr marL="0" indent="0">
              <a:buNone/>
            </a:pPr>
            <a:r>
              <a:rPr lang="en-GB" sz="7000" dirty="0"/>
              <a:t>In the current system of relations between the state and the banking system, the central bank has four characteristics,   </a:t>
            </a:r>
          </a:p>
          <a:p>
            <a:endParaRPr lang="en-GB" sz="2000" dirty="0"/>
          </a:p>
          <a:p>
            <a:pPr marL="0" lvl="0" indent="0">
              <a:buNone/>
            </a:pPr>
            <a:r>
              <a:rPr lang="en-GB" sz="6700" dirty="0"/>
              <a:t>- </a:t>
            </a:r>
            <a:r>
              <a:rPr lang="en-GB" sz="8000" dirty="0"/>
              <a:t>It possesses </a:t>
            </a:r>
            <a:r>
              <a:rPr lang="en-GB" sz="8000" b="1" dirty="0">
                <a:solidFill>
                  <a:srgbClr val="FF0000"/>
                </a:solidFill>
              </a:rPr>
              <a:t>the monopoly right to issue legal-tender money</a:t>
            </a:r>
            <a:r>
              <a:rPr lang="en-GB" sz="8000" dirty="0"/>
              <a:t>, which – in a fiat-money world – has no intrinsic value,</a:t>
            </a:r>
          </a:p>
          <a:p>
            <a:pPr marL="0" lvl="0" indent="0">
              <a:buNone/>
            </a:pPr>
            <a:r>
              <a:rPr lang="en-GB" sz="8000" dirty="0"/>
              <a:t>- It is mandated by the state to keep the </a:t>
            </a:r>
            <a:r>
              <a:rPr lang="en-GB" sz="8000" b="1" dirty="0">
                <a:solidFill>
                  <a:srgbClr val="FF0000"/>
                </a:solidFill>
              </a:rPr>
              <a:t>real value of that money fairly stable</a:t>
            </a:r>
            <a:r>
              <a:rPr lang="en-GB" sz="8000" dirty="0"/>
              <a:t>, despite the lack of intrinsic value,</a:t>
            </a:r>
          </a:p>
          <a:p>
            <a:pPr marL="0" lvl="0" indent="0">
              <a:buNone/>
            </a:pPr>
            <a:r>
              <a:rPr lang="en-GB" sz="8000" dirty="0"/>
              <a:t>- It provides </a:t>
            </a:r>
            <a:r>
              <a:rPr lang="en-GB" sz="8000" b="1" dirty="0">
                <a:solidFill>
                  <a:srgbClr val="FF0000"/>
                </a:solidFill>
              </a:rPr>
              <a:t>banking services</a:t>
            </a:r>
            <a:r>
              <a:rPr lang="en-GB" sz="13500" b="1" baseline="30000" dirty="0">
                <a:solidFill>
                  <a:srgbClr val="FF0000"/>
                </a:solidFill>
              </a:rPr>
              <a:t>*</a:t>
            </a:r>
            <a:r>
              <a:rPr lang="en-GB" sz="8000" b="1" dirty="0">
                <a:solidFill>
                  <a:srgbClr val="FF0000"/>
                </a:solidFill>
              </a:rPr>
              <a:t>  to only the government and the banking system</a:t>
            </a:r>
            <a:r>
              <a:rPr lang="en-GB" sz="8000" dirty="0"/>
              <a:t>, and not to non-banks, and </a:t>
            </a:r>
          </a:p>
          <a:p>
            <a:pPr lvl="0">
              <a:buFontTx/>
              <a:buChar char="-"/>
            </a:pPr>
            <a:r>
              <a:rPr lang="en-GB" sz="8000" dirty="0"/>
              <a:t>It is </a:t>
            </a:r>
            <a:r>
              <a:rPr lang="en-GB" sz="8000" b="1" dirty="0">
                <a:solidFill>
                  <a:srgbClr val="FF0000"/>
                </a:solidFill>
              </a:rPr>
              <a:t>separate from a competitive and profit-oriented commercial banking system</a:t>
            </a:r>
            <a:r>
              <a:rPr lang="en-GB" sz="8000" dirty="0"/>
              <a:t>, which has mostly non-bank customers, and is fractionally-reserved and highly leveraged.</a:t>
            </a:r>
          </a:p>
          <a:p>
            <a:pPr marL="0" lvl="0" indent="0">
              <a:buNone/>
            </a:pPr>
            <a:endParaRPr lang="en-GB" sz="8000" dirty="0"/>
          </a:p>
          <a:p>
            <a:pPr marL="0" lvl="0" indent="0">
              <a:buNone/>
            </a:pPr>
            <a:endParaRPr lang="en-GB" sz="4000" dirty="0"/>
          </a:p>
          <a:p>
            <a:endParaRPr lang="en-GB" dirty="0"/>
          </a:p>
        </p:txBody>
      </p:sp>
    </p:spTree>
    <p:extLst>
      <p:ext uri="{BB962C8B-B14F-4D97-AF65-F5344CB8AC3E}">
        <p14:creationId xmlns:p14="http://schemas.microsoft.com/office/powerpoint/2010/main" val="107917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DFD08-F9CF-5AB8-484B-81DF2207F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8051B-79C4-0270-A300-E6CD26128DF9}"/>
              </a:ext>
            </a:extLst>
          </p:cNvPr>
          <p:cNvSpPr>
            <a:spLocks noGrp="1"/>
          </p:cNvSpPr>
          <p:nvPr>
            <p:ph type="title"/>
          </p:nvPr>
        </p:nvSpPr>
        <p:spPr>
          <a:xfrm>
            <a:off x="443345" y="207820"/>
            <a:ext cx="10515600" cy="1226126"/>
          </a:xfrm>
          <a:ln w="38100">
            <a:solidFill>
              <a:srgbClr val="7030A0"/>
            </a:solidFill>
          </a:ln>
        </p:spPr>
        <p:txBody>
          <a:bodyPr>
            <a:normAutofit fontScale="90000"/>
          </a:bodyPr>
          <a:lstStyle/>
          <a:p>
            <a:r>
              <a:rPr lang="en-GB" dirty="0"/>
              <a:t>The current monetary system: the state, the central bank and commercial banks </a:t>
            </a:r>
          </a:p>
        </p:txBody>
      </p:sp>
      <p:sp>
        <p:nvSpPr>
          <p:cNvPr id="3" name="Content Placeholder 2">
            <a:extLst>
              <a:ext uri="{FF2B5EF4-FFF2-40B4-BE49-F238E27FC236}">
                <a16:creationId xmlns:a16="http://schemas.microsoft.com/office/drawing/2014/main" id="{362C1F80-93CF-F7D3-9382-CE412B8F32C9}"/>
              </a:ext>
            </a:extLst>
          </p:cNvPr>
          <p:cNvSpPr>
            <a:spLocks noGrp="1"/>
          </p:cNvSpPr>
          <p:nvPr>
            <p:ph idx="1"/>
          </p:nvPr>
        </p:nvSpPr>
        <p:spPr>
          <a:xfrm>
            <a:off x="270164" y="1433947"/>
            <a:ext cx="11921835" cy="5424054"/>
          </a:xfrm>
        </p:spPr>
        <p:txBody>
          <a:bodyPr>
            <a:normAutofit fontScale="25000" lnSpcReduction="20000"/>
          </a:bodyPr>
          <a:lstStyle/>
          <a:p>
            <a:pPr marL="0" lvl="0" indent="0">
              <a:buNone/>
            </a:pPr>
            <a:endParaRPr lang="en-GB" sz="4000" dirty="0"/>
          </a:p>
          <a:p>
            <a:pPr marL="0" lvl="0" indent="0">
              <a:buNone/>
            </a:pPr>
            <a:r>
              <a:rPr lang="en-GB" sz="8700" b="1" dirty="0">
                <a:solidFill>
                  <a:srgbClr val="FF0000"/>
                </a:solidFill>
              </a:rPr>
              <a:t>*</a:t>
            </a:r>
            <a:r>
              <a:rPr lang="en-GB" sz="8700" dirty="0"/>
              <a:t> </a:t>
            </a:r>
          </a:p>
          <a:p>
            <a:pPr marL="0" lvl="0" indent="0">
              <a:buNone/>
            </a:pPr>
            <a:r>
              <a:rPr lang="en-GB" sz="11200" dirty="0"/>
              <a:t>In my view, which is again controversial, the central bank should be Bagehot-</a:t>
            </a:r>
            <a:r>
              <a:rPr lang="en-GB" sz="11200" dirty="0" err="1"/>
              <a:t>ian</a:t>
            </a:r>
            <a:r>
              <a:rPr lang="en-GB" sz="11200" dirty="0"/>
              <a:t>, not Ricardian. That is, it should accept and publicly recognise a responsibility to ensure that solvent banks complying with regulations can borrow freely from it (and/or sell securities to it for cash). </a:t>
            </a:r>
            <a:r>
              <a:rPr lang="en-GB" sz="11200" b="1" dirty="0">
                <a:solidFill>
                  <a:srgbClr val="FF0000"/>
                </a:solidFill>
              </a:rPr>
              <a:t>In other words, the central bank has a lender-of-last-resort role. This is a service it provides to commercial banks in the interests of wider economic efficiency. </a:t>
            </a:r>
          </a:p>
          <a:p>
            <a:pPr marL="0" lvl="0" indent="0">
              <a:buNone/>
            </a:pPr>
            <a:r>
              <a:rPr lang="en-GB" sz="6200" b="1" dirty="0">
                <a:solidFill>
                  <a:srgbClr val="FF0000"/>
                </a:solidFill>
              </a:rPr>
              <a:t>…………………</a:t>
            </a:r>
          </a:p>
          <a:p>
            <a:pPr marL="0" lvl="0" indent="0">
              <a:buNone/>
            </a:pPr>
            <a:endParaRPr lang="en-GB" sz="6200" b="1" dirty="0">
              <a:solidFill>
                <a:srgbClr val="FF0000"/>
              </a:solidFill>
            </a:endParaRPr>
          </a:p>
          <a:p>
            <a:pPr marL="0" lvl="0" indent="0">
              <a:buNone/>
            </a:pPr>
            <a:r>
              <a:rPr lang="en-GB" sz="12800" dirty="0"/>
              <a:t>The central bank – the dominant issuer of legal-tender cash – is separate from the commercial banking system, which settles debts between its members in that cash. </a:t>
            </a:r>
            <a:r>
              <a:rPr lang="en-GB" sz="12800" dirty="0">
                <a:solidFill>
                  <a:srgbClr val="3333CC"/>
                </a:solidFill>
              </a:rPr>
              <a:t>The central bank does not have a profit objective. By contrast, the commercial banking system is usually owned by the private sector and is a profit seeker. </a:t>
            </a:r>
          </a:p>
          <a:p>
            <a:pPr marL="0" lvl="0" indent="0">
              <a:buNone/>
            </a:pPr>
            <a:endParaRPr lang="en-GB" sz="6200" dirty="0">
              <a:solidFill>
                <a:srgbClr val="3333CC"/>
              </a:solidFill>
            </a:endParaRPr>
          </a:p>
          <a:p>
            <a:pPr marL="0" lvl="0" indent="0">
              <a:buNone/>
            </a:pPr>
            <a:r>
              <a:rPr lang="en-GB" sz="6200" dirty="0"/>
              <a:t> </a:t>
            </a:r>
          </a:p>
          <a:p>
            <a:endParaRPr lang="en-GB" dirty="0"/>
          </a:p>
        </p:txBody>
      </p:sp>
    </p:spTree>
    <p:extLst>
      <p:ext uri="{BB962C8B-B14F-4D97-AF65-F5344CB8AC3E}">
        <p14:creationId xmlns:p14="http://schemas.microsoft.com/office/powerpoint/2010/main" val="314576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309E-4962-2A1E-0DD5-FD995E02A24B}"/>
              </a:ext>
            </a:extLst>
          </p:cNvPr>
          <p:cNvSpPr>
            <a:spLocks noGrp="1"/>
          </p:cNvSpPr>
          <p:nvPr>
            <p:ph type="ctrTitle"/>
          </p:nvPr>
        </p:nvSpPr>
        <p:spPr>
          <a:xfrm>
            <a:off x="426027" y="3782436"/>
            <a:ext cx="11907981" cy="2387600"/>
          </a:xfrm>
        </p:spPr>
        <p:txBody>
          <a:bodyPr>
            <a:noAutofit/>
          </a:bodyPr>
          <a:lstStyle/>
          <a:p>
            <a:pPr algn="l"/>
            <a:r>
              <a:rPr lang="en-GB" sz="4400" dirty="0"/>
              <a:t>In the rest of this presentation, I distinguish between liberalism (where a government monopolizes the means of coercion, and protects the freedom of individuals and their property under the law) and anarchism (where, ideally, societies…somehow… exist without government at all). (I know Friedman was not an anarchist; I am pretty sure Hayek – the author of </a:t>
            </a:r>
            <a:r>
              <a:rPr lang="en-GB" sz="4400" i="1" dirty="0"/>
              <a:t>The Constitution of Liberty </a:t>
            </a:r>
            <a:r>
              <a:rPr lang="en-GB" sz="4400" dirty="0"/>
              <a:t>– was not one either, but don’t have chapter and verse.) </a:t>
            </a:r>
          </a:p>
        </p:txBody>
      </p:sp>
    </p:spTree>
    <p:extLst>
      <p:ext uri="{BB962C8B-B14F-4D97-AF65-F5344CB8AC3E}">
        <p14:creationId xmlns:p14="http://schemas.microsoft.com/office/powerpoint/2010/main" val="7397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76C8-D5DE-0877-1446-E764E255D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E4227-2BDA-1EAD-9218-F4E792C65F1E}"/>
              </a:ext>
            </a:extLst>
          </p:cNvPr>
          <p:cNvSpPr>
            <a:spLocks noGrp="1"/>
          </p:cNvSpPr>
          <p:nvPr>
            <p:ph type="ctrTitle"/>
          </p:nvPr>
        </p:nvSpPr>
        <p:spPr>
          <a:xfrm>
            <a:off x="426027" y="3782436"/>
            <a:ext cx="11907981" cy="2387600"/>
          </a:xfrm>
        </p:spPr>
        <p:txBody>
          <a:bodyPr>
            <a:noAutofit/>
          </a:bodyPr>
          <a:lstStyle/>
          <a:p>
            <a:pPr algn="l"/>
            <a:r>
              <a:rPr lang="en-GB" sz="4400" dirty="0"/>
              <a:t>So we are talking about societies/nations which have governments, and where governments have finances, i.e., tax revenues plus the more general powers of the fisc, as well as expenditures. As the government has finances, it also – in modern circumstances – has relations with the banking system, and it makes sense to talk of ‘the government’s bank’ (or perhaps the government’s banks </a:t>
            </a:r>
            <a:r>
              <a:rPr lang="en-GB" sz="4400" i="1" dirty="0"/>
              <a:t>in the plural – </a:t>
            </a:r>
            <a:r>
              <a:rPr lang="en-GB" sz="4400" dirty="0"/>
              <a:t>another discussion point). </a:t>
            </a:r>
          </a:p>
        </p:txBody>
      </p:sp>
    </p:spTree>
    <p:extLst>
      <p:ext uri="{BB962C8B-B14F-4D97-AF65-F5344CB8AC3E}">
        <p14:creationId xmlns:p14="http://schemas.microsoft.com/office/powerpoint/2010/main" val="3894854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F243B-3BEB-3AFF-19F3-4225CDCA6075}"/>
              </a:ext>
            </a:extLst>
          </p:cNvPr>
          <p:cNvSpPr>
            <a:spLocks noGrp="1"/>
          </p:cNvSpPr>
          <p:nvPr>
            <p:ph type="title"/>
          </p:nvPr>
        </p:nvSpPr>
        <p:spPr>
          <a:xfrm>
            <a:off x="572493" y="238539"/>
            <a:ext cx="11018520" cy="1434415"/>
          </a:xfrm>
        </p:spPr>
        <p:txBody>
          <a:bodyPr anchor="b">
            <a:normAutofit/>
          </a:bodyPr>
          <a:lstStyle/>
          <a:p>
            <a:r>
              <a:rPr lang="en-GB" sz="5400">
                <a:latin typeface="Algerian" panose="04020705040A02060702" pitchFamily="82" charset="0"/>
              </a:rPr>
              <a:t>I. Answer to Hayek</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A31B35-BE97-D1CB-EC36-1280196AF9AC}"/>
              </a:ext>
            </a:extLst>
          </p:cNvPr>
          <p:cNvSpPr>
            <a:spLocks noGrp="1"/>
          </p:cNvSpPr>
          <p:nvPr>
            <p:ph idx="1"/>
          </p:nvPr>
        </p:nvSpPr>
        <p:spPr>
          <a:xfrm>
            <a:off x="166256" y="2071315"/>
            <a:ext cx="9463940" cy="4548145"/>
          </a:xfrm>
        </p:spPr>
        <p:txBody>
          <a:bodyPr anchor="t">
            <a:normAutofit/>
          </a:bodyPr>
          <a:lstStyle/>
          <a:p>
            <a:endParaRPr lang="en-GB" sz="800" b="1" dirty="0"/>
          </a:p>
          <a:p>
            <a:r>
              <a:rPr lang="en-GB" sz="2400" b="1" dirty="0"/>
              <a:t>Competition is not always the correct organizational structure.</a:t>
            </a:r>
          </a:p>
          <a:p>
            <a:r>
              <a:rPr lang="en-GB" sz="2400" dirty="0"/>
              <a:t>We don’t want competition between different ‘governments’ (all with weapons) in one nation state, because the result is chaos – gangsterism (Haiti today), warlord-ism (China in the inter-war period) or outright civil war (as in Sudan at present). (Read such classics as Hobbes’ </a:t>
            </a:r>
            <a:r>
              <a:rPr lang="en-GB" sz="2400" i="1" dirty="0"/>
              <a:t>Leviathan </a:t>
            </a:r>
            <a:r>
              <a:rPr lang="en-GB" sz="2400" dirty="0"/>
              <a:t>or</a:t>
            </a:r>
            <a:r>
              <a:rPr lang="en-GB" sz="2400" i="1" dirty="0"/>
              <a:t> </a:t>
            </a:r>
            <a:r>
              <a:rPr lang="en-GB" sz="2400" dirty="0"/>
              <a:t>Nozick’s </a:t>
            </a:r>
            <a:r>
              <a:rPr lang="en-GB" sz="2400" i="1" dirty="0"/>
              <a:t>Anarchy, State and Utopia</a:t>
            </a:r>
            <a:r>
              <a:rPr lang="en-GB" sz="2400" dirty="0"/>
              <a:t>.) </a:t>
            </a:r>
          </a:p>
          <a:p>
            <a:r>
              <a:rPr lang="en-GB" sz="2400" dirty="0"/>
              <a:t>We don’t want competition in parenthood. Children have their natural parents, who care for their own offspring much better in stable and loving partnerships (marriages, mostly) than in alternative competitive arrangements where natural parents have no right to look after their own children. </a:t>
            </a:r>
          </a:p>
          <a:p>
            <a:endParaRPr lang="en-GB" sz="1700" dirty="0"/>
          </a:p>
        </p:txBody>
      </p:sp>
      <p:pic>
        <p:nvPicPr>
          <p:cNvPr id="4" name="Picture 3" descr="A person with a mustache wearing a suit and tie&#10;&#10;AI-generated content may be incorrect.">
            <a:extLst>
              <a:ext uri="{FF2B5EF4-FFF2-40B4-BE49-F238E27FC236}">
                <a16:creationId xmlns:a16="http://schemas.microsoft.com/office/drawing/2014/main" id="{995A9C70-7F8E-E0B7-296B-4744B0F256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6846"/>
          <a:stretch>
            <a:fillRect/>
          </a:stretch>
        </p:blipFill>
        <p:spPr>
          <a:xfrm>
            <a:off x="9630196" y="2093976"/>
            <a:ext cx="1986526" cy="2064881"/>
          </a:xfrm>
          <a:prstGeom prst="rect">
            <a:avLst/>
          </a:prstGeom>
        </p:spPr>
      </p:pic>
    </p:spTree>
    <p:extLst>
      <p:ext uri="{BB962C8B-B14F-4D97-AF65-F5344CB8AC3E}">
        <p14:creationId xmlns:p14="http://schemas.microsoft.com/office/powerpoint/2010/main" val="149925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DBE96E-4024-0D5A-F4E3-ECE24424D33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7068244-B219-8A87-5AD7-2ACBB652B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0D72F-7E36-ABD2-7419-0CB0F0A7E41E}"/>
              </a:ext>
            </a:extLst>
          </p:cNvPr>
          <p:cNvSpPr>
            <a:spLocks noGrp="1"/>
          </p:cNvSpPr>
          <p:nvPr>
            <p:ph type="title"/>
          </p:nvPr>
        </p:nvSpPr>
        <p:spPr>
          <a:xfrm>
            <a:off x="572493" y="238539"/>
            <a:ext cx="11018520" cy="1434415"/>
          </a:xfrm>
        </p:spPr>
        <p:txBody>
          <a:bodyPr anchor="b">
            <a:normAutofit/>
          </a:bodyPr>
          <a:lstStyle/>
          <a:p>
            <a:r>
              <a:rPr lang="en-GB" sz="5400">
                <a:latin typeface="Algerian" panose="04020705040A02060702" pitchFamily="82" charset="0"/>
              </a:rPr>
              <a:t>I. Answer to Hayek</a:t>
            </a:r>
          </a:p>
        </p:txBody>
      </p:sp>
      <p:sp>
        <p:nvSpPr>
          <p:cNvPr id="11" name="sketchy line">
            <a:extLst>
              <a:ext uri="{FF2B5EF4-FFF2-40B4-BE49-F238E27FC236}">
                <a16:creationId xmlns:a16="http://schemas.microsoft.com/office/drawing/2014/main" id="{5C0F5763-B3D9-3268-03A8-F9355ADF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73DE94-0C8A-F2DD-EC38-0D4007823DF3}"/>
              </a:ext>
            </a:extLst>
          </p:cNvPr>
          <p:cNvSpPr>
            <a:spLocks noGrp="1"/>
          </p:cNvSpPr>
          <p:nvPr>
            <p:ph idx="1"/>
          </p:nvPr>
        </p:nvSpPr>
        <p:spPr>
          <a:xfrm>
            <a:off x="166256" y="2071315"/>
            <a:ext cx="9463940" cy="4548145"/>
          </a:xfrm>
        </p:spPr>
        <p:txBody>
          <a:bodyPr anchor="t">
            <a:normAutofit lnSpcReduction="10000"/>
          </a:bodyPr>
          <a:lstStyle/>
          <a:p>
            <a:endParaRPr lang="en-GB" sz="800" b="1" dirty="0"/>
          </a:p>
          <a:p>
            <a:r>
              <a:rPr lang="en-GB" sz="2400" b="1" dirty="0"/>
              <a:t>Competition is not always the correct organizational structure.</a:t>
            </a:r>
          </a:p>
          <a:p>
            <a:r>
              <a:rPr lang="en-GB" sz="2400" dirty="0"/>
              <a:t>Even in more strictly economic organization, competition – with the price mechanism between suppliers to ultimate consumers, and contracting,  sub-contracting and input pricing in production – is not always the best approach. </a:t>
            </a:r>
          </a:p>
          <a:p>
            <a:pPr marL="0" indent="0">
              <a:buNone/>
            </a:pPr>
            <a:r>
              <a:rPr lang="en-GB" sz="2400" dirty="0"/>
              <a:t>- Coase’s distinction between the price mechanism and the fiat mechanism, and the resulting rationale for the existence of vertically-integrated firms in which the fiat mechanism dominates, instead of contracting and sub-contracting with the price mechanism, and</a:t>
            </a:r>
          </a:p>
          <a:p>
            <a:pPr marL="0" indent="0">
              <a:buNone/>
            </a:pPr>
            <a:r>
              <a:rPr lang="en-GB" sz="2400" dirty="0"/>
              <a:t>- Niall Ferguson’s related distinction between networks (which are ‘horizontal’ and use the price mechanism) and hierarchies (which are ‘vertical’ and use the fiat mechanism). See Ferguson’s 2017 </a:t>
            </a:r>
            <a:r>
              <a:rPr lang="en-GB" sz="2400" i="1" dirty="0"/>
              <a:t>The Square and the Tower</a:t>
            </a:r>
            <a:r>
              <a:rPr lang="en-GB" sz="2400" dirty="0"/>
              <a:t>. </a:t>
            </a:r>
          </a:p>
          <a:p>
            <a:pPr marL="0" indent="0">
              <a:buNone/>
            </a:pPr>
            <a:endParaRPr lang="en-GB" sz="1700" dirty="0"/>
          </a:p>
        </p:txBody>
      </p:sp>
      <p:pic>
        <p:nvPicPr>
          <p:cNvPr id="4" name="Picture 3" descr="A person with a mustache wearing a suit and tie&#10;&#10;AI-generated content may be incorrect.">
            <a:extLst>
              <a:ext uri="{FF2B5EF4-FFF2-40B4-BE49-F238E27FC236}">
                <a16:creationId xmlns:a16="http://schemas.microsoft.com/office/drawing/2014/main" id="{75614CEE-6FEE-6AAC-8BF2-9393DD4967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6846"/>
          <a:stretch>
            <a:fillRect/>
          </a:stretch>
        </p:blipFill>
        <p:spPr>
          <a:xfrm>
            <a:off x="9630196" y="2093976"/>
            <a:ext cx="1986526" cy="2064881"/>
          </a:xfrm>
          <a:prstGeom prst="rect">
            <a:avLst/>
          </a:prstGeom>
        </p:spPr>
      </p:pic>
    </p:spTree>
    <p:extLst>
      <p:ext uri="{BB962C8B-B14F-4D97-AF65-F5344CB8AC3E}">
        <p14:creationId xmlns:p14="http://schemas.microsoft.com/office/powerpoint/2010/main" val="205463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0500BF-7FB8-D052-CBAD-6FE62B8471F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93A495-0A3F-BC66-1A3E-0D99BD1C5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EA61AD-B650-6783-77DB-281ED51531DB}"/>
              </a:ext>
            </a:extLst>
          </p:cNvPr>
          <p:cNvSpPr>
            <a:spLocks noGrp="1"/>
          </p:cNvSpPr>
          <p:nvPr>
            <p:ph type="title"/>
          </p:nvPr>
        </p:nvSpPr>
        <p:spPr>
          <a:xfrm>
            <a:off x="572493" y="238539"/>
            <a:ext cx="11018520" cy="1434415"/>
          </a:xfrm>
        </p:spPr>
        <p:txBody>
          <a:bodyPr anchor="b">
            <a:normAutofit/>
          </a:bodyPr>
          <a:lstStyle/>
          <a:p>
            <a:r>
              <a:rPr lang="en-GB" sz="5400" dirty="0">
                <a:latin typeface="Algerian" panose="04020705040A02060702" pitchFamily="82" charset="0"/>
              </a:rPr>
              <a:t>I. Answer to Hayek</a:t>
            </a:r>
          </a:p>
        </p:txBody>
      </p:sp>
      <p:sp>
        <p:nvSpPr>
          <p:cNvPr id="11" name="sketchy line">
            <a:extLst>
              <a:ext uri="{FF2B5EF4-FFF2-40B4-BE49-F238E27FC236}">
                <a16:creationId xmlns:a16="http://schemas.microsoft.com/office/drawing/2014/main" id="{DB292F0C-6E2F-4C9E-1ACF-CA7353DE0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D5D5E1-400E-09B0-8B17-31149DF64C0C}"/>
              </a:ext>
            </a:extLst>
          </p:cNvPr>
          <p:cNvSpPr>
            <a:spLocks noGrp="1"/>
          </p:cNvSpPr>
          <p:nvPr>
            <p:ph idx="1"/>
          </p:nvPr>
        </p:nvSpPr>
        <p:spPr>
          <a:xfrm>
            <a:off x="166258" y="1832324"/>
            <a:ext cx="8136078" cy="4787137"/>
          </a:xfrm>
        </p:spPr>
        <p:txBody>
          <a:bodyPr anchor="t">
            <a:normAutofit fontScale="92500" lnSpcReduction="20000"/>
          </a:bodyPr>
          <a:lstStyle/>
          <a:p>
            <a:endParaRPr lang="en-GB" sz="800" b="1" dirty="0"/>
          </a:p>
          <a:p>
            <a:r>
              <a:rPr lang="en-GB" sz="2400" b="1" dirty="0"/>
              <a:t>Competition is not always the correct organizational structure.</a:t>
            </a:r>
          </a:p>
          <a:p>
            <a:r>
              <a:rPr lang="en-GB" sz="2400" b="1" dirty="0"/>
              <a:t>In the case of money, it is rather obvious that competition is not the answer. We use money to reduce search and transactions costs. We then favour a single standard of value and one medium of exchange, precisely because their singleness reduces search and transactions costs!</a:t>
            </a:r>
          </a:p>
          <a:p>
            <a:r>
              <a:rPr lang="en-GB" sz="2400" dirty="0"/>
              <a:t>Do we want to see prices in several different currency units?</a:t>
            </a:r>
          </a:p>
          <a:p>
            <a:r>
              <a:rPr lang="en-GB" sz="2400" dirty="0"/>
              <a:t>Do shops want to set prices in several different currency units (dollars, Bitcoin, Ethereum, etc.), checking exchange rates between them every day or even every few hours? Consider the problem for retailers if – at the end of every day – they have to total values of coins and notes in a multiplicity of units... </a:t>
            </a:r>
          </a:p>
          <a:p>
            <a:r>
              <a:rPr lang="en-GB" sz="2400" dirty="0"/>
              <a:t>Do people want multiple bank statements, again in different currency units? </a:t>
            </a:r>
          </a:p>
          <a:p>
            <a:pPr marL="0" indent="0">
              <a:buNone/>
            </a:pPr>
            <a:endParaRPr lang="en-GB" sz="1700" dirty="0"/>
          </a:p>
        </p:txBody>
      </p:sp>
      <p:pic>
        <p:nvPicPr>
          <p:cNvPr id="4" name="Picture 3" descr="A person with a mustache wearing a suit and tie&#10;&#10;AI-generated content may be incorrect.">
            <a:extLst>
              <a:ext uri="{FF2B5EF4-FFF2-40B4-BE49-F238E27FC236}">
                <a16:creationId xmlns:a16="http://schemas.microsoft.com/office/drawing/2014/main" id="{0A7DD642-B966-BB9C-A6B5-C3D34ACF11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6846"/>
          <a:stretch>
            <a:fillRect/>
          </a:stretch>
        </p:blipFill>
        <p:spPr>
          <a:xfrm>
            <a:off x="9558767" y="486096"/>
            <a:ext cx="1986526" cy="2064881"/>
          </a:xfrm>
          <a:prstGeom prst="rect">
            <a:avLst/>
          </a:prstGeom>
        </p:spPr>
      </p:pic>
      <p:sp>
        <p:nvSpPr>
          <p:cNvPr id="5" name="Oval 4">
            <a:extLst>
              <a:ext uri="{FF2B5EF4-FFF2-40B4-BE49-F238E27FC236}">
                <a16:creationId xmlns:a16="http://schemas.microsoft.com/office/drawing/2014/main" id="{1EDC8DED-6D9C-06BD-2D30-818AF05797EF}"/>
              </a:ext>
            </a:extLst>
          </p:cNvPr>
          <p:cNvSpPr/>
          <p:nvPr/>
        </p:nvSpPr>
        <p:spPr>
          <a:xfrm>
            <a:off x="8219209" y="2798534"/>
            <a:ext cx="4136001" cy="3820927"/>
          </a:xfrm>
          <a:prstGeom prst="ellips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A money is adopted in a particular country </a:t>
            </a:r>
            <a:r>
              <a:rPr lang="en-GB" sz="2800" i="1" dirty="0"/>
              <a:t>precisely because there is only one such money</a:t>
            </a:r>
            <a:r>
              <a:rPr lang="en-GB" sz="2800" dirty="0"/>
              <a:t>!</a:t>
            </a:r>
          </a:p>
        </p:txBody>
      </p:sp>
    </p:spTree>
    <p:extLst>
      <p:ext uri="{BB962C8B-B14F-4D97-AF65-F5344CB8AC3E}">
        <p14:creationId xmlns:p14="http://schemas.microsoft.com/office/powerpoint/2010/main" val="2973090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E218D9-0248-CA63-3795-974723C8CD2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03DA8-45C8-C956-275C-C870E7A5C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85432-0769-9F77-FBF8-8DA8FA9E35B2}"/>
              </a:ext>
            </a:extLst>
          </p:cNvPr>
          <p:cNvSpPr>
            <a:spLocks noGrp="1"/>
          </p:cNvSpPr>
          <p:nvPr>
            <p:ph type="title"/>
          </p:nvPr>
        </p:nvSpPr>
        <p:spPr>
          <a:xfrm>
            <a:off x="572493" y="238539"/>
            <a:ext cx="11018520" cy="1434415"/>
          </a:xfrm>
        </p:spPr>
        <p:txBody>
          <a:bodyPr anchor="b">
            <a:normAutofit/>
          </a:bodyPr>
          <a:lstStyle/>
          <a:p>
            <a:r>
              <a:rPr lang="en-GB" sz="5400" dirty="0">
                <a:latin typeface="Algerian" panose="04020705040A02060702" pitchFamily="82" charset="0"/>
              </a:rPr>
              <a:t>I. Answer to Hayek</a:t>
            </a:r>
          </a:p>
        </p:txBody>
      </p:sp>
      <p:sp>
        <p:nvSpPr>
          <p:cNvPr id="11" name="sketchy line">
            <a:extLst>
              <a:ext uri="{FF2B5EF4-FFF2-40B4-BE49-F238E27FC236}">
                <a16:creationId xmlns:a16="http://schemas.microsoft.com/office/drawing/2014/main" id="{D10C8845-2B4F-93B5-772D-3AC1C9F2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2C4A15-4205-DBB1-82A8-40507D532112}"/>
              </a:ext>
            </a:extLst>
          </p:cNvPr>
          <p:cNvSpPr>
            <a:spLocks noGrp="1"/>
          </p:cNvSpPr>
          <p:nvPr>
            <p:ph idx="1"/>
          </p:nvPr>
        </p:nvSpPr>
        <p:spPr>
          <a:xfrm>
            <a:off x="67964" y="1832324"/>
            <a:ext cx="8136078" cy="4787137"/>
          </a:xfrm>
        </p:spPr>
        <p:txBody>
          <a:bodyPr anchor="t">
            <a:normAutofit lnSpcReduction="10000"/>
          </a:bodyPr>
          <a:lstStyle/>
          <a:p>
            <a:endParaRPr lang="en-GB" sz="800" b="1" dirty="0"/>
          </a:p>
          <a:p>
            <a:r>
              <a:rPr lang="en-GB" sz="2400" b="1" dirty="0"/>
              <a:t>Competition is not always the correct organizational structure.</a:t>
            </a:r>
          </a:p>
          <a:p>
            <a:r>
              <a:rPr lang="en-GB" sz="2400" b="1" dirty="0"/>
              <a:t>In the case of money, another problem relates to notes and – even more – to scriptural money in the form of bank deposits. </a:t>
            </a:r>
            <a:r>
              <a:rPr lang="en-GB" sz="2400" dirty="0"/>
              <a:t>Notes – unlike gold – have no intrinsic value and negligible production cost. The difference between their nominal value and intrinsic value may be large, in which case the question arises of ‘to whom does that value belong?’. Does it belong to the banker issuing the notes? – given that the banker may convert the value into gold (or whatever) and then ‘run’/emigrate/disappear. </a:t>
            </a:r>
          </a:p>
          <a:p>
            <a:r>
              <a:rPr lang="en-GB" sz="2400" b="1" dirty="0"/>
              <a:t>No time now to discuss cryptocurrencies – but it is  clear that fraud and ‘running’ do happen on a significant scale.  </a:t>
            </a:r>
            <a:endParaRPr lang="en-GB" sz="1700" dirty="0"/>
          </a:p>
        </p:txBody>
      </p:sp>
      <p:pic>
        <p:nvPicPr>
          <p:cNvPr id="4" name="Picture 3" descr="A person with a mustache wearing a suit and tie&#10;&#10;AI-generated content may be incorrect.">
            <a:extLst>
              <a:ext uri="{FF2B5EF4-FFF2-40B4-BE49-F238E27FC236}">
                <a16:creationId xmlns:a16="http://schemas.microsoft.com/office/drawing/2014/main" id="{2E07AE87-2225-7F57-3BED-9194EFF85C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6846"/>
          <a:stretch>
            <a:fillRect/>
          </a:stretch>
        </p:blipFill>
        <p:spPr>
          <a:xfrm>
            <a:off x="9558767" y="486096"/>
            <a:ext cx="1986526" cy="2064881"/>
          </a:xfrm>
          <a:prstGeom prst="rect">
            <a:avLst/>
          </a:prstGeom>
        </p:spPr>
      </p:pic>
      <p:sp>
        <p:nvSpPr>
          <p:cNvPr id="5" name="Oval 4">
            <a:extLst>
              <a:ext uri="{FF2B5EF4-FFF2-40B4-BE49-F238E27FC236}">
                <a16:creationId xmlns:a16="http://schemas.microsoft.com/office/drawing/2014/main" id="{D73B4DE5-F88D-02A0-22FB-AAF5F3CA4240}"/>
              </a:ext>
            </a:extLst>
          </p:cNvPr>
          <p:cNvSpPr/>
          <p:nvPr/>
        </p:nvSpPr>
        <p:spPr>
          <a:xfrm>
            <a:off x="7886700" y="2798534"/>
            <a:ext cx="4468510" cy="3820927"/>
          </a:xfrm>
          <a:prstGeom prst="ellips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Money issuance – and issuance of crypto-currencies – should not benefit fraudsters. </a:t>
            </a:r>
          </a:p>
        </p:txBody>
      </p:sp>
    </p:spTree>
    <p:extLst>
      <p:ext uri="{BB962C8B-B14F-4D97-AF65-F5344CB8AC3E}">
        <p14:creationId xmlns:p14="http://schemas.microsoft.com/office/powerpoint/2010/main" val="364205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BF7A95-B7FB-1372-F9EA-A98D2151599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505C0F-E205-065B-D865-2BBED153A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8F36E-D43A-4A74-87AD-1951D13C23A5}"/>
              </a:ext>
            </a:extLst>
          </p:cNvPr>
          <p:cNvSpPr>
            <a:spLocks noGrp="1"/>
          </p:cNvSpPr>
          <p:nvPr>
            <p:ph type="title"/>
          </p:nvPr>
        </p:nvSpPr>
        <p:spPr>
          <a:xfrm>
            <a:off x="572493" y="238539"/>
            <a:ext cx="11018520" cy="1434415"/>
          </a:xfrm>
        </p:spPr>
        <p:txBody>
          <a:bodyPr anchor="b">
            <a:normAutofit/>
          </a:bodyPr>
          <a:lstStyle/>
          <a:p>
            <a:r>
              <a:rPr lang="en-GB" sz="5400" dirty="0">
                <a:latin typeface="Algerian" panose="04020705040A02060702" pitchFamily="82" charset="0"/>
              </a:rPr>
              <a:t>II. Answer to Friedman</a:t>
            </a:r>
          </a:p>
        </p:txBody>
      </p:sp>
      <p:sp>
        <p:nvSpPr>
          <p:cNvPr id="11" name="sketchy line">
            <a:extLst>
              <a:ext uri="{FF2B5EF4-FFF2-40B4-BE49-F238E27FC236}">
                <a16:creationId xmlns:a16="http://schemas.microsoft.com/office/drawing/2014/main" id="{67212FC3-66EB-23F3-0BE0-200B627F1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A7452E-4A1A-7843-A067-FA662D260602}"/>
              </a:ext>
            </a:extLst>
          </p:cNvPr>
          <p:cNvSpPr>
            <a:spLocks noGrp="1"/>
          </p:cNvSpPr>
          <p:nvPr>
            <p:ph idx="1"/>
          </p:nvPr>
        </p:nvSpPr>
        <p:spPr>
          <a:xfrm>
            <a:off x="67964" y="1832324"/>
            <a:ext cx="9855354" cy="4787137"/>
          </a:xfrm>
        </p:spPr>
        <p:txBody>
          <a:bodyPr anchor="t">
            <a:normAutofit/>
          </a:bodyPr>
          <a:lstStyle/>
          <a:p>
            <a:endParaRPr lang="en-GB" sz="800" b="1" dirty="0"/>
          </a:p>
          <a:p>
            <a:r>
              <a:rPr lang="en-GB" sz="2400" b="1" dirty="0"/>
              <a:t>Banking begins with the realization that deposits do not have to be 100% covered by cash. </a:t>
            </a:r>
            <a:r>
              <a:rPr lang="en-GB" sz="2400" b="1" dirty="0">
                <a:solidFill>
                  <a:srgbClr val="3333CC"/>
                </a:solidFill>
              </a:rPr>
              <a:t>Fractional-reserving and high leverage inside banking industry reduce cost of bank finance, and hence are socially beneficial. </a:t>
            </a:r>
            <a:r>
              <a:rPr lang="en-GB" sz="2400" b="1" dirty="0"/>
              <a:t>Sure, that leads to more risk. Bankers – and the societies in which they operate – need to manage the benefits of banking against the potential costs. 100% cash reserve banking is not banking at all, but an extreme retrogression to a pre-banking world. </a:t>
            </a:r>
          </a:p>
          <a:p>
            <a:r>
              <a:rPr lang="en-GB" sz="2400" dirty="0"/>
              <a:t>Consider the challenges and opportunities facing a goldsmith in a pre-banking world…Part of my MSc course at the University of Buckingham. </a:t>
            </a:r>
            <a:endParaRPr lang="en-GB" sz="1700" dirty="0"/>
          </a:p>
        </p:txBody>
      </p:sp>
      <p:pic>
        <p:nvPicPr>
          <p:cNvPr id="6" name="Picture 5" descr="A person in a suit and tie&#10;&#10;AI-generated content may be incorrect.">
            <a:extLst>
              <a:ext uri="{FF2B5EF4-FFF2-40B4-BE49-F238E27FC236}">
                <a16:creationId xmlns:a16="http://schemas.microsoft.com/office/drawing/2014/main" id="{1DFB7213-EAB9-206B-CA81-96496D6C38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54892" y="427717"/>
            <a:ext cx="1619250" cy="1943100"/>
          </a:xfrm>
          <a:prstGeom prst="rect">
            <a:avLst/>
          </a:prstGeom>
        </p:spPr>
      </p:pic>
    </p:spTree>
    <p:extLst>
      <p:ext uri="{BB962C8B-B14F-4D97-AF65-F5344CB8AC3E}">
        <p14:creationId xmlns:p14="http://schemas.microsoft.com/office/powerpoint/2010/main" val="227777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5103-43C3-7E4F-945E-9B7BDCF3A015}"/>
              </a:ext>
            </a:extLst>
          </p:cNvPr>
          <p:cNvSpPr>
            <a:spLocks noGrp="1"/>
          </p:cNvSpPr>
          <p:nvPr>
            <p:ph type="title"/>
          </p:nvPr>
        </p:nvSpPr>
        <p:spPr>
          <a:xfrm>
            <a:off x="838200" y="365125"/>
            <a:ext cx="10515600" cy="1702666"/>
          </a:xfrm>
          <a:solidFill>
            <a:schemeClr val="bg1"/>
          </a:solidFill>
          <a:ln w="57150">
            <a:solidFill>
              <a:schemeClr val="accent6">
                <a:lumMod val="75000"/>
              </a:schemeClr>
            </a:solidFill>
          </a:ln>
        </p:spPr>
        <p:txBody>
          <a:bodyPr>
            <a:normAutofit fontScale="90000"/>
          </a:bodyPr>
          <a:lstStyle/>
          <a:p>
            <a:r>
              <a:rPr lang="en-GB" dirty="0"/>
              <a:t>Lack of agreement among free-market liberals on the state and the monetary regime: </a:t>
            </a:r>
            <a:r>
              <a:rPr lang="en-GB" b="1" i="1" dirty="0">
                <a:solidFill>
                  <a:srgbClr val="FF0000"/>
                </a:solidFill>
              </a:rPr>
              <a:t>Friedman and Hayek at opposite extremes</a:t>
            </a:r>
          </a:p>
        </p:txBody>
      </p:sp>
      <p:sp>
        <p:nvSpPr>
          <p:cNvPr id="3" name="Content Placeholder 2">
            <a:extLst>
              <a:ext uri="{FF2B5EF4-FFF2-40B4-BE49-F238E27FC236}">
                <a16:creationId xmlns:a16="http://schemas.microsoft.com/office/drawing/2014/main" id="{9D74DD45-9E3D-D254-870A-F36674FCD64B}"/>
              </a:ext>
            </a:extLst>
          </p:cNvPr>
          <p:cNvSpPr>
            <a:spLocks noGrp="1"/>
          </p:cNvSpPr>
          <p:nvPr>
            <p:ph idx="1"/>
          </p:nvPr>
        </p:nvSpPr>
        <p:spPr>
          <a:xfrm>
            <a:off x="166256" y="2400300"/>
            <a:ext cx="12025744" cy="4187536"/>
          </a:xfrm>
        </p:spPr>
        <p:txBody>
          <a:bodyPr>
            <a:normAutofit/>
          </a:bodyPr>
          <a:lstStyle/>
          <a:p>
            <a:r>
              <a:rPr lang="en-GB" b="1" dirty="0">
                <a:solidFill>
                  <a:srgbClr val="002060"/>
                </a:solidFill>
              </a:rPr>
              <a:t>Hayek’s advocacy </a:t>
            </a:r>
            <a:r>
              <a:rPr lang="en-GB" dirty="0"/>
              <a:t>late in his career of the abolition of legal tender laws, ‘denationalization of money’ and ‘choice in currency’, i.e., the state to have no role in his favoured monetary regime. Instead </a:t>
            </a:r>
            <a:r>
              <a:rPr lang="en-GB" b="1" dirty="0">
                <a:solidFill>
                  <a:srgbClr val="002060"/>
                </a:solidFill>
              </a:rPr>
              <a:t>all money is to be issued  by the private sector, with the private-sector suppliers to compete</a:t>
            </a:r>
            <a:r>
              <a:rPr lang="en-GB" dirty="0"/>
              <a:t>. </a:t>
            </a:r>
          </a:p>
          <a:p>
            <a:r>
              <a:rPr lang="en-GB" b="1" dirty="0">
                <a:solidFill>
                  <a:srgbClr val="0066FF"/>
                </a:solidFill>
              </a:rPr>
              <a:t>Friedman</a:t>
            </a:r>
            <a:r>
              <a:rPr lang="en-GB" dirty="0"/>
              <a:t> at various stages in his career supported </a:t>
            </a:r>
            <a:r>
              <a:rPr lang="en-GB" b="1" dirty="0">
                <a:solidFill>
                  <a:srgbClr val="0066FF"/>
                </a:solidFill>
              </a:rPr>
              <a:t>the 100% cash reserve banking system </a:t>
            </a:r>
            <a:r>
              <a:rPr lang="en-GB" dirty="0"/>
              <a:t>proposed by, for example, Irving Fisher in the 1930s, with banks’ demand deposits (or sometimes even </a:t>
            </a:r>
            <a:r>
              <a:rPr lang="en-GB" i="1" dirty="0"/>
              <a:t>all </a:t>
            </a:r>
            <a:r>
              <a:rPr lang="en-GB" dirty="0"/>
              <a:t>deposits) to be matched 100% by cash issued by the central bank. The aim was to end the creation  of money by the privately-owned commercial banking system (when it made loans or bought securities). </a:t>
            </a:r>
            <a:r>
              <a:rPr lang="en-GB" b="1" dirty="0">
                <a:solidFill>
                  <a:srgbClr val="0066FF"/>
                </a:solidFill>
              </a:rPr>
              <a:t>Money is to be 100% backed by the state.</a:t>
            </a:r>
          </a:p>
        </p:txBody>
      </p:sp>
    </p:spTree>
    <p:extLst>
      <p:ext uri="{BB962C8B-B14F-4D97-AF65-F5344CB8AC3E}">
        <p14:creationId xmlns:p14="http://schemas.microsoft.com/office/powerpoint/2010/main" val="173494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21808-F042-3810-EB72-D8353C248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D0FC4-F839-F28A-58AE-FF144E9CB310}"/>
              </a:ext>
            </a:extLst>
          </p:cNvPr>
          <p:cNvSpPr>
            <a:spLocks noGrp="1"/>
          </p:cNvSpPr>
          <p:nvPr>
            <p:ph type="title"/>
          </p:nvPr>
        </p:nvSpPr>
        <p:spPr>
          <a:xfrm>
            <a:off x="1981200" y="274638"/>
            <a:ext cx="8229600" cy="1426170"/>
          </a:xfrm>
          <a:solidFill>
            <a:schemeClr val="bg2">
              <a:lumMod val="90000"/>
            </a:schemeClr>
          </a:solidFill>
        </p:spPr>
        <p:txBody>
          <a:bodyPr>
            <a:normAutofit/>
          </a:bodyPr>
          <a:lstStyle/>
          <a:p>
            <a:r>
              <a:rPr lang="en-GB" dirty="0"/>
              <a:t>Evolution of goldsmiths into bankers: the beginnings </a:t>
            </a:r>
          </a:p>
        </p:txBody>
      </p:sp>
      <p:sp>
        <p:nvSpPr>
          <p:cNvPr id="3" name="Content Placeholder 2">
            <a:extLst>
              <a:ext uri="{FF2B5EF4-FFF2-40B4-BE49-F238E27FC236}">
                <a16:creationId xmlns:a16="http://schemas.microsoft.com/office/drawing/2014/main" id="{5A36D874-ADEA-1003-AD2E-4B334F9E1E56}"/>
              </a:ext>
            </a:extLst>
          </p:cNvPr>
          <p:cNvSpPr>
            <a:spLocks noGrp="1"/>
          </p:cNvSpPr>
          <p:nvPr>
            <p:ph idx="1"/>
          </p:nvPr>
        </p:nvSpPr>
        <p:spPr>
          <a:xfrm>
            <a:off x="1981200" y="1600201"/>
            <a:ext cx="3802222" cy="4061048"/>
          </a:xfrm>
        </p:spPr>
        <p:txBody>
          <a:bodyPr/>
          <a:lstStyle/>
          <a:p>
            <a:pPr marL="0" indent="0">
              <a:buNone/>
            </a:pPr>
            <a:endParaRPr lang="en-GB" dirty="0"/>
          </a:p>
        </p:txBody>
      </p:sp>
      <p:pic>
        <p:nvPicPr>
          <p:cNvPr id="1026" name="Picture 2" descr="C:\Users\John\AppData\Local\Microsoft\Windows\Temporary Internet Files\Content.IE5\UZSMPUVX\Gold-34559[1].jpg">
            <a:extLst>
              <a:ext uri="{FF2B5EF4-FFF2-40B4-BE49-F238E27FC236}">
                <a16:creationId xmlns:a16="http://schemas.microsoft.com/office/drawing/2014/main" id="{D7B125A3-8138-F197-6C1B-421DC69E59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2204864"/>
            <a:ext cx="3011537"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64F260-66E7-647B-5BE6-980014FE4DB2}"/>
              </a:ext>
            </a:extLst>
          </p:cNvPr>
          <p:cNvSpPr txBox="1"/>
          <p:nvPr/>
        </p:nvSpPr>
        <p:spPr>
          <a:xfrm>
            <a:off x="5447928" y="2348880"/>
            <a:ext cx="4968552" cy="3046988"/>
          </a:xfrm>
          <a:prstGeom prst="rect">
            <a:avLst/>
          </a:prstGeom>
          <a:noFill/>
        </p:spPr>
        <p:txBody>
          <a:bodyPr wrap="square" rtlCol="0">
            <a:spAutoFit/>
          </a:bodyPr>
          <a:lstStyle/>
          <a:p>
            <a:r>
              <a:rPr lang="en-GB" sz="3200" dirty="0"/>
              <a:t>A goldsmith owns some</a:t>
            </a:r>
          </a:p>
          <a:p>
            <a:r>
              <a:rPr lang="en-GB" sz="3200" dirty="0"/>
              <a:t> gold, available for making </a:t>
            </a:r>
          </a:p>
          <a:p>
            <a:r>
              <a:rPr lang="en-GB" sz="3200" dirty="0"/>
              <a:t>into jewellery. The goldsmith </a:t>
            </a:r>
          </a:p>
          <a:p>
            <a:r>
              <a:rPr lang="en-GB" sz="3200" dirty="0"/>
              <a:t>has no plans at this stage </a:t>
            </a:r>
          </a:p>
          <a:p>
            <a:r>
              <a:rPr lang="en-GB" sz="3200" dirty="0"/>
              <a:t>to become a banker.  </a:t>
            </a:r>
          </a:p>
        </p:txBody>
      </p:sp>
    </p:spTree>
    <p:extLst>
      <p:ext uri="{BB962C8B-B14F-4D97-AF65-F5344CB8AC3E}">
        <p14:creationId xmlns:p14="http://schemas.microsoft.com/office/powerpoint/2010/main" val="266442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3802222" cy="4061048"/>
          </a:xfrm>
        </p:spPr>
        <p:txBody>
          <a:bodyPr/>
          <a:lstStyle/>
          <a:p>
            <a:pPr marL="0" indent="0">
              <a:buNone/>
            </a:pPr>
            <a:endParaRPr lang="en-GB" dirty="0"/>
          </a:p>
        </p:txBody>
      </p:sp>
      <p:pic>
        <p:nvPicPr>
          <p:cNvPr id="1026" name="Picture 2" descr="C:\Users\John\AppData\Local\Microsoft\Windows\Temporary Internet Files\Content.IE5\UZSMPUVX\Gold-34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9" y="2204864"/>
            <a:ext cx="3011537" cy="3312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E7427FB-0269-0828-ED0A-E6571EA279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8688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a:extLst>
              <a:ext uri="{FF2B5EF4-FFF2-40B4-BE49-F238E27FC236}">
                <a16:creationId xmlns:a16="http://schemas.microsoft.com/office/drawing/2014/main" id="{406F29DC-D05E-2217-CF57-FB0D25817398}"/>
              </a:ext>
            </a:extLst>
          </p:cNvPr>
          <p:cNvSpPr/>
          <p:nvPr/>
        </p:nvSpPr>
        <p:spPr>
          <a:xfrm>
            <a:off x="8167255" y="3429000"/>
            <a:ext cx="3978865" cy="319000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i="1" dirty="0">
                <a:solidFill>
                  <a:schemeClr val="tx1"/>
                </a:solidFill>
              </a:rPr>
              <a:t>Goldsmith’s ‘capital’ is of course his or her equity investment in the business, on which a rate of return is sought.</a:t>
            </a:r>
          </a:p>
        </p:txBody>
      </p:sp>
    </p:spTree>
    <p:extLst>
      <p:ext uri="{BB962C8B-B14F-4D97-AF65-F5344CB8AC3E}">
        <p14:creationId xmlns:p14="http://schemas.microsoft.com/office/powerpoint/2010/main" val="1242481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FD2FCB-E67A-B2ED-1F36-D12C7AA3749C}"/>
              </a:ext>
            </a:extLst>
          </p:cNvPr>
          <p:cNvPicPr>
            <a:picLocks noChangeAspect="1"/>
          </p:cNvPicPr>
          <p:nvPr/>
        </p:nvPicPr>
        <p:blipFill>
          <a:blip r:embed="rId2"/>
          <a:stretch>
            <a:fillRect/>
          </a:stretch>
        </p:blipFill>
        <p:spPr>
          <a:xfrm>
            <a:off x="1" y="0"/>
            <a:ext cx="9601199" cy="6858001"/>
          </a:xfrm>
          <a:prstGeom prst="rect">
            <a:avLst/>
          </a:prstGeom>
        </p:spPr>
      </p:pic>
      <p:sp>
        <p:nvSpPr>
          <p:cNvPr id="3" name="Oval 2">
            <a:extLst>
              <a:ext uri="{FF2B5EF4-FFF2-40B4-BE49-F238E27FC236}">
                <a16:creationId xmlns:a16="http://schemas.microsoft.com/office/drawing/2014/main" id="{2827BA42-7ED7-3AC5-7AFE-A17F68286BDC}"/>
              </a:ext>
            </a:extLst>
          </p:cNvPr>
          <p:cNvSpPr/>
          <p:nvPr/>
        </p:nvSpPr>
        <p:spPr>
          <a:xfrm>
            <a:off x="8676409" y="2275609"/>
            <a:ext cx="3678383" cy="385502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i="1" dirty="0">
                <a:solidFill>
                  <a:schemeClr val="tx1"/>
                </a:solidFill>
              </a:rPr>
              <a:t>This is in fact 100% cash reserve banking, with the receipts/‘notes’  being for deposits of gold. </a:t>
            </a:r>
          </a:p>
        </p:txBody>
      </p:sp>
    </p:spTree>
    <p:extLst>
      <p:ext uri="{BB962C8B-B14F-4D97-AF65-F5344CB8AC3E}">
        <p14:creationId xmlns:p14="http://schemas.microsoft.com/office/powerpoint/2010/main" val="1929134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2F2CCC-5042-7B67-4C88-895827F47FD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47562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80AF41-0176-DF68-DC9B-75274677DA6A}"/>
              </a:ext>
            </a:extLst>
          </p:cNvPr>
          <p:cNvPicPr>
            <a:picLocks noChangeAspect="1"/>
          </p:cNvPicPr>
          <p:nvPr/>
        </p:nvPicPr>
        <p:blipFill>
          <a:blip r:embed="rId2"/>
          <a:stretch>
            <a:fillRect/>
          </a:stretch>
        </p:blipFill>
        <p:spPr>
          <a:xfrm>
            <a:off x="0" y="0"/>
            <a:ext cx="8977745" cy="6858000"/>
          </a:xfrm>
          <a:prstGeom prst="rect">
            <a:avLst/>
          </a:prstGeom>
        </p:spPr>
      </p:pic>
      <p:sp>
        <p:nvSpPr>
          <p:cNvPr id="3" name="Oval 2">
            <a:extLst>
              <a:ext uri="{FF2B5EF4-FFF2-40B4-BE49-F238E27FC236}">
                <a16:creationId xmlns:a16="http://schemas.microsoft.com/office/drawing/2014/main" id="{6D7500AB-3E58-3EC5-26CF-C2E406ED1B11}"/>
              </a:ext>
            </a:extLst>
          </p:cNvPr>
          <p:cNvSpPr/>
          <p:nvPr/>
        </p:nvSpPr>
        <p:spPr>
          <a:xfrm>
            <a:off x="8541327" y="1735283"/>
            <a:ext cx="3813465" cy="439535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i="1" dirty="0">
                <a:solidFill>
                  <a:schemeClr val="tx1"/>
                </a:solidFill>
              </a:rPr>
              <a:t>This is no longer 100% cash reserve banking,  with banks’ assets now including loans </a:t>
            </a:r>
            <a:r>
              <a:rPr lang="en-GB" sz="2400" b="1" i="1" dirty="0">
                <a:solidFill>
                  <a:srgbClr val="FF0000"/>
                </a:solidFill>
              </a:rPr>
              <a:t>repayable in gold </a:t>
            </a:r>
            <a:r>
              <a:rPr lang="en-GB" sz="2400" b="1" i="1" dirty="0">
                <a:solidFill>
                  <a:schemeClr val="tx1"/>
                </a:solidFill>
              </a:rPr>
              <a:t>as well as gold itself.  </a:t>
            </a:r>
          </a:p>
        </p:txBody>
      </p:sp>
    </p:spTree>
    <p:extLst>
      <p:ext uri="{BB962C8B-B14F-4D97-AF65-F5344CB8AC3E}">
        <p14:creationId xmlns:p14="http://schemas.microsoft.com/office/powerpoint/2010/main" val="1364539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DE37E-DF04-6C65-B4B0-68F712AF4D31}"/>
              </a:ext>
            </a:extLst>
          </p:cNvPr>
          <p:cNvPicPr>
            <a:picLocks noChangeAspect="1"/>
          </p:cNvPicPr>
          <p:nvPr/>
        </p:nvPicPr>
        <p:blipFill>
          <a:blip r:embed="rId2"/>
          <a:stretch>
            <a:fillRect/>
          </a:stretch>
        </p:blipFill>
        <p:spPr>
          <a:xfrm>
            <a:off x="0" y="0"/>
            <a:ext cx="9705110" cy="6858000"/>
          </a:xfrm>
          <a:prstGeom prst="rect">
            <a:avLst/>
          </a:prstGeom>
        </p:spPr>
      </p:pic>
      <p:sp>
        <p:nvSpPr>
          <p:cNvPr id="3" name="Oval 2">
            <a:extLst>
              <a:ext uri="{FF2B5EF4-FFF2-40B4-BE49-F238E27FC236}">
                <a16:creationId xmlns:a16="http://schemas.microsoft.com/office/drawing/2014/main" id="{8B4BDA0A-3BDE-987B-D7A2-2360A6593FF7}"/>
              </a:ext>
            </a:extLst>
          </p:cNvPr>
          <p:cNvSpPr/>
          <p:nvPr/>
        </p:nvSpPr>
        <p:spPr>
          <a:xfrm>
            <a:off x="9227128" y="2026227"/>
            <a:ext cx="2964872" cy="4572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i="1" dirty="0">
                <a:solidFill>
                  <a:schemeClr val="tx1"/>
                </a:solidFill>
              </a:rPr>
              <a:t>Notice reference to ‘the law’, and so to a law-maker and law-enforcer, i.e., the state and a government.</a:t>
            </a:r>
          </a:p>
        </p:txBody>
      </p:sp>
    </p:spTree>
    <p:extLst>
      <p:ext uri="{BB962C8B-B14F-4D97-AF65-F5344CB8AC3E}">
        <p14:creationId xmlns:p14="http://schemas.microsoft.com/office/powerpoint/2010/main" val="3809673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396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43672" y="4365104"/>
            <a:ext cx="7416824" cy="400110"/>
          </a:xfrm>
          <a:prstGeom prst="rect">
            <a:avLst/>
          </a:prstGeom>
          <a:noFill/>
        </p:spPr>
        <p:txBody>
          <a:bodyPr wrap="square" rtlCol="0">
            <a:spAutoFit/>
          </a:bodyPr>
          <a:lstStyle/>
          <a:p>
            <a:r>
              <a:rPr lang="en-GB" sz="2000" b="1" dirty="0">
                <a:solidFill>
                  <a:srgbClr val="FF0000"/>
                </a:solidFill>
              </a:rPr>
              <a:t>Notes replace gold in payments, with lower transactions costs</a:t>
            </a:r>
          </a:p>
        </p:txBody>
      </p:sp>
      <p:cxnSp>
        <p:nvCxnSpPr>
          <p:cNvPr id="4" name="Straight Arrow Connector 3"/>
          <p:cNvCxnSpPr/>
          <p:nvPr/>
        </p:nvCxnSpPr>
        <p:spPr>
          <a:xfrm flipV="1">
            <a:off x="7392144" y="4077072"/>
            <a:ext cx="864096" cy="2880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066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71664" y="4437112"/>
            <a:ext cx="7416824" cy="707886"/>
          </a:xfrm>
          <a:prstGeom prst="rect">
            <a:avLst/>
          </a:prstGeom>
          <a:noFill/>
        </p:spPr>
        <p:txBody>
          <a:bodyPr wrap="square" rtlCol="0">
            <a:spAutoFit/>
          </a:bodyPr>
          <a:lstStyle/>
          <a:p>
            <a:r>
              <a:rPr lang="en-GB" sz="2000" b="1" dirty="0">
                <a:solidFill>
                  <a:srgbClr val="FF0000"/>
                </a:solidFill>
              </a:rPr>
              <a:t>Banking profitable &amp; ‘goldsmith banker’ offers interest on deposits</a:t>
            </a:r>
          </a:p>
        </p:txBody>
      </p:sp>
      <p:cxnSp>
        <p:nvCxnSpPr>
          <p:cNvPr id="4" name="Straight Arrow Connector 3"/>
          <p:cNvCxnSpPr/>
          <p:nvPr/>
        </p:nvCxnSpPr>
        <p:spPr>
          <a:xfrm flipV="1">
            <a:off x="7680176" y="4293096"/>
            <a:ext cx="50405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680176" y="4837222"/>
            <a:ext cx="504056" cy="1759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225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26170"/>
          </a:xfrm>
          <a:solidFill>
            <a:schemeClr val="accent4">
              <a:lumMod val="50000"/>
            </a:schemeClr>
          </a:solidFill>
        </p:spPr>
        <p:txBody>
          <a:bodyPr>
            <a:noAutofit/>
          </a:bodyPr>
          <a:lstStyle/>
          <a:p>
            <a:r>
              <a:rPr lang="en-GB" dirty="0">
                <a:solidFill>
                  <a:schemeClr val="bg1"/>
                </a:solidFill>
              </a:rPr>
              <a:t>Embryonic banking becoming true banking 3. – The Eureka moment! </a:t>
            </a:r>
          </a:p>
        </p:txBody>
      </p:sp>
      <p:sp>
        <p:nvSpPr>
          <p:cNvPr id="3" name="Content Placeholder 2"/>
          <p:cNvSpPr>
            <a:spLocks noGrp="1"/>
          </p:cNvSpPr>
          <p:nvPr>
            <p:ph idx="1"/>
          </p:nvPr>
        </p:nvSpPr>
        <p:spPr>
          <a:xfrm>
            <a:off x="893618" y="1988840"/>
            <a:ext cx="10037618" cy="4464496"/>
          </a:xfrm>
        </p:spPr>
        <p:txBody>
          <a:bodyPr>
            <a:normAutofit/>
          </a:bodyPr>
          <a:lstStyle/>
          <a:p>
            <a:endParaRPr lang="en-GB" dirty="0"/>
          </a:p>
          <a:p>
            <a:r>
              <a:rPr lang="en-GB" dirty="0"/>
              <a:t>Notes of better-established issuers come to be regarded “as good as gold”. Their reputation may be strengthened by the state, e.g., if issuing bank has a monopoly of banking by law in a certain area.</a:t>
            </a:r>
          </a:p>
          <a:p>
            <a:r>
              <a:rPr lang="en-GB" sz="3600" b="1" dirty="0">
                <a:solidFill>
                  <a:srgbClr val="FF0000"/>
                </a:solidFill>
              </a:rPr>
              <a:t>Loans can be made in notes, not gold. </a:t>
            </a:r>
            <a:r>
              <a:rPr lang="en-GB" sz="3600" b="1" i="1" dirty="0">
                <a:solidFill>
                  <a:srgbClr val="FF0000"/>
                </a:solidFill>
              </a:rPr>
              <a:t>The Eureka moment! </a:t>
            </a:r>
            <a:r>
              <a:rPr lang="en-GB" dirty="0"/>
              <a:t>The fundamental watershed. Banking proper begins. </a:t>
            </a:r>
          </a:p>
        </p:txBody>
      </p:sp>
    </p:spTree>
    <p:extLst>
      <p:ext uri="{BB962C8B-B14F-4D97-AF65-F5344CB8AC3E}">
        <p14:creationId xmlns:p14="http://schemas.microsoft.com/office/powerpoint/2010/main" val="742393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26170"/>
          </a:xfrm>
          <a:solidFill>
            <a:schemeClr val="accent4">
              <a:lumMod val="50000"/>
            </a:schemeClr>
          </a:solidFill>
        </p:spPr>
        <p:txBody>
          <a:bodyPr>
            <a:noAutofit/>
          </a:bodyPr>
          <a:lstStyle/>
          <a:p>
            <a:r>
              <a:rPr lang="en-GB" dirty="0">
                <a:solidFill>
                  <a:schemeClr val="bg1"/>
                </a:solidFill>
              </a:rPr>
              <a:t>Embryonic banking </a:t>
            </a:r>
            <a:br>
              <a:rPr lang="en-GB" dirty="0">
                <a:solidFill>
                  <a:schemeClr val="bg1"/>
                </a:solidFill>
              </a:rPr>
            </a:br>
            <a:r>
              <a:rPr lang="en-GB" dirty="0">
                <a:solidFill>
                  <a:schemeClr val="bg1"/>
                </a:solidFill>
              </a:rPr>
              <a:t>becoming true banking </a:t>
            </a:r>
          </a:p>
        </p:txBody>
      </p:sp>
      <p:sp>
        <p:nvSpPr>
          <p:cNvPr id="3" name="Content Placeholder 2"/>
          <p:cNvSpPr>
            <a:spLocks noGrp="1"/>
          </p:cNvSpPr>
          <p:nvPr>
            <p:ph idx="1"/>
          </p:nvPr>
        </p:nvSpPr>
        <p:spPr>
          <a:xfrm>
            <a:off x="1775520" y="1988840"/>
            <a:ext cx="8568952" cy="4680520"/>
          </a:xfrm>
        </p:spPr>
        <p:txBody>
          <a:bodyPr>
            <a:normAutofit fontScale="92500"/>
          </a:bodyPr>
          <a:lstStyle/>
          <a:p>
            <a:r>
              <a:rPr lang="en-GB" dirty="0"/>
              <a:t>Notes unbacked by gold, but redeemable into gold, approaching half of liabilities. </a:t>
            </a:r>
          </a:p>
          <a:p>
            <a:r>
              <a:rPr lang="en-GB" dirty="0"/>
              <a:t>Interest-bearing loan assets approaching size of gold held in vaults and tills. </a:t>
            </a:r>
          </a:p>
          <a:p>
            <a:r>
              <a:rPr lang="en-GB" dirty="0"/>
              <a:t>Assets must be safe, so that depositors can always be repaid in full. But safety of assets reduces return per unit of assets and depresses profits. </a:t>
            </a:r>
          </a:p>
          <a:p>
            <a:r>
              <a:rPr lang="en-GB" dirty="0"/>
              <a:t>Capital is therefore reduced as share of liabilities, in order to boost return on capital, which depends on average loan spread % and capital/asset ratio %. </a:t>
            </a:r>
            <a:r>
              <a:rPr lang="en-GB" sz="3900" b="1" dirty="0">
                <a:solidFill>
                  <a:srgbClr val="FF0000"/>
                </a:solidFill>
              </a:rPr>
              <a:t>Banks are inherently highly-leveraged. </a:t>
            </a:r>
          </a:p>
        </p:txBody>
      </p:sp>
    </p:spTree>
    <p:extLst>
      <p:ext uri="{BB962C8B-B14F-4D97-AF65-F5344CB8AC3E}">
        <p14:creationId xmlns:p14="http://schemas.microsoft.com/office/powerpoint/2010/main" val="270143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AE1F-1D6F-049C-6F88-E412110402C4}"/>
              </a:ext>
            </a:extLst>
          </p:cNvPr>
          <p:cNvSpPr>
            <a:spLocks noGrp="1"/>
          </p:cNvSpPr>
          <p:nvPr>
            <p:ph type="title"/>
          </p:nvPr>
        </p:nvSpPr>
        <p:spPr>
          <a:xfrm>
            <a:off x="327457" y="152554"/>
            <a:ext cx="10515600" cy="1645073"/>
          </a:xfrm>
          <a:ln w="38100">
            <a:solidFill>
              <a:schemeClr val="accent6">
                <a:lumMod val="75000"/>
              </a:schemeClr>
            </a:solidFill>
          </a:ln>
        </p:spPr>
        <p:txBody>
          <a:bodyPr>
            <a:noAutofit/>
          </a:bodyPr>
          <a:lstStyle/>
          <a:p>
            <a:r>
              <a:rPr lang="en-GB" sz="3600" dirty="0"/>
              <a:t>Hayek and ‘choice in currency’, 1976, followed by more detailed argument in a 1978 pamphlet from the London-based think tank, the Institute of Economic Affairs</a:t>
            </a:r>
          </a:p>
        </p:txBody>
      </p:sp>
      <p:pic>
        <p:nvPicPr>
          <p:cNvPr id="8" name="Content Placeholder 7">
            <a:extLst>
              <a:ext uri="{FF2B5EF4-FFF2-40B4-BE49-F238E27FC236}">
                <a16:creationId xmlns:a16="http://schemas.microsoft.com/office/drawing/2014/main" id="{C5C5FE10-4603-810A-2BF0-9CA8BABC2C19}"/>
              </a:ext>
            </a:extLst>
          </p:cNvPr>
          <p:cNvPicPr>
            <a:picLocks noGrp="1" noChangeAspect="1"/>
          </p:cNvPicPr>
          <p:nvPr>
            <p:ph sz="half" idx="2"/>
          </p:nvPr>
        </p:nvPicPr>
        <p:blipFill>
          <a:blip r:embed="rId2"/>
          <a:stretch>
            <a:fillRect/>
          </a:stretch>
        </p:blipFill>
        <p:spPr>
          <a:xfrm>
            <a:off x="327457" y="1961717"/>
            <a:ext cx="2969315" cy="4560872"/>
          </a:xfrm>
          <a:prstGeom prst="rect">
            <a:avLst/>
          </a:prstGeom>
        </p:spPr>
      </p:pic>
      <p:sp>
        <p:nvSpPr>
          <p:cNvPr id="5" name="Text Placeholder 4">
            <a:extLst>
              <a:ext uri="{FF2B5EF4-FFF2-40B4-BE49-F238E27FC236}">
                <a16:creationId xmlns:a16="http://schemas.microsoft.com/office/drawing/2014/main" id="{6CEA1BEF-993D-B89C-3440-05826007FAFE}"/>
              </a:ext>
            </a:extLst>
          </p:cNvPr>
          <p:cNvSpPr>
            <a:spLocks noGrp="1"/>
          </p:cNvSpPr>
          <p:nvPr>
            <p:ph type="body" sz="quarter" idx="3"/>
          </p:nvPr>
        </p:nvSpPr>
        <p:spPr>
          <a:xfrm>
            <a:off x="10380518" y="4242152"/>
            <a:ext cx="1672938" cy="2215428"/>
          </a:xfrm>
          <a:ln w="19050">
            <a:solidFill>
              <a:schemeClr val="tx1"/>
            </a:solidFill>
          </a:ln>
        </p:spPr>
        <p:txBody>
          <a:bodyPr/>
          <a:lstStyle/>
          <a:p>
            <a:r>
              <a:rPr lang="en-GB" dirty="0"/>
              <a:t>Text by Arthur Seldon, in summary of Hayek’s argument</a:t>
            </a:r>
          </a:p>
        </p:txBody>
      </p:sp>
      <p:pic>
        <p:nvPicPr>
          <p:cNvPr id="10" name="Picture 9">
            <a:extLst>
              <a:ext uri="{FF2B5EF4-FFF2-40B4-BE49-F238E27FC236}">
                <a16:creationId xmlns:a16="http://schemas.microsoft.com/office/drawing/2014/main" id="{2FC587A7-B317-3A12-0859-E1905B014B88}"/>
              </a:ext>
            </a:extLst>
          </p:cNvPr>
          <p:cNvPicPr>
            <a:picLocks noChangeAspect="1"/>
          </p:cNvPicPr>
          <p:nvPr/>
        </p:nvPicPr>
        <p:blipFill>
          <a:blip r:embed="rId3"/>
          <a:stretch>
            <a:fillRect/>
          </a:stretch>
        </p:blipFill>
        <p:spPr>
          <a:xfrm>
            <a:off x="3441250" y="2138427"/>
            <a:ext cx="6794789" cy="4207449"/>
          </a:xfrm>
          <a:prstGeom prst="rect">
            <a:avLst/>
          </a:prstGeom>
        </p:spPr>
      </p:pic>
      <p:pic>
        <p:nvPicPr>
          <p:cNvPr id="12" name="Picture 11" descr="A person with a mustache wearing a suit and tie&#10;&#10;AI-generated content may be incorrect.">
            <a:extLst>
              <a:ext uri="{FF2B5EF4-FFF2-40B4-BE49-F238E27FC236}">
                <a16:creationId xmlns:a16="http://schemas.microsoft.com/office/drawing/2014/main" id="{5BEF6C29-1939-B74D-18CD-9BB6DC8D7FF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141527" y="1467219"/>
            <a:ext cx="1837806" cy="2297257"/>
          </a:xfrm>
          <a:prstGeom prst="rect">
            <a:avLst/>
          </a:prstGeom>
        </p:spPr>
      </p:pic>
    </p:spTree>
    <p:extLst>
      <p:ext uri="{BB962C8B-B14F-4D97-AF65-F5344CB8AC3E}">
        <p14:creationId xmlns:p14="http://schemas.microsoft.com/office/powerpoint/2010/main" val="3235886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0D1DBD-B5DB-C7B2-4DC3-7065B9188EC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5590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BDCC97-9C26-F536-C6E2-42657CB466E2}"/>
              </a:ext>
            </a:extLst>
          </p:cNvPr>
          <p:cNvPicPr>
            <a:picLocks noChangeAspect="1"/>
          </p:cNvPicPr>
          <p:nvPr/>
        </p:nvPicPr>
        <p:blipFill>
          <a:blip r:embed="rId2"/>
          <a:stretch>
            <a:fillRect/>
          </a:stretch>
        </p:blipFill>
        <p:spPr>
          <a:xfrm>
            <a:off x="0" y="0"/>
            <a:ext cx="11170227" cy="6858000"/>
          </a:xfrm>
          <a:prstGeom prst="rect">
            <a:avLst/>
          </a:prstGeom>
        </p:spPr>
      </p:pic>
    </p:spTree>
    <p:extLst>
      <p:ext uri="{BB962C8B-B14F-4D97-AF65-F5344CB8AC3E}">
        <p14:creationId xmlns:p14="http://schemas.microsoft.com/office/powerpoint/2010/main" val="792329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EF0B27-2308-4E41-6CE4-7DC63D4C7F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62662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A2F43B-2AA7-D40D-80AC-EE7EAA2A811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3971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DAE0A5-4218-C7FF-AF7D-C7FDCEAE89F2}"/>
              </a:ext>
            </a:extLst>
          </p:cNvPr>
          <p:cNvPicPr>
            <a:picLocks noChangeAspect="1"/>
          </p:cNvPicPr>
          <p:nvPr/>
        </p:nvPicPr>
        <p:blipFill>
          <a:blip r:embed="rId2"/>
          <a:stretch>
            <a:fillRect/>
          </a:stretch>
        </p:blipFill>
        <p:spPr>
          <a:xfrm>
            <a:off x="321046" y="1163782"/>
            <a:ext cx="8354291" cy="4696691"/>
          </a:xfrm>
          <a:prstGeom prst="rect">
            <a:avLst/>
          </a:prstGeom>
          <a:ln w="28575">
            <a:solidFill>
              <a:schemeClr val="tx1"/>
            </a:solidFill>
          </a:ln>
        </p:spPr>
      </p:pic>
      <p:cxnSp>
        <p:nvCxnSpPr>
          <p:cNvPr id="4" name="Straight Arrow Connector 3">
            <a:extLst>
              <a:ext uri="{FF2B5EF4-FFF2-40B4-BE49-F238E27FC236}">
                <a16:creationId xmlns:a16="http://schemas.microsoft.com/office/drawing/2014/main" id="{6459E546-32A6-75F3-D91F-09DA1FF3BA02}"/>
              </a:ext>
            </a:extLst>
          </p:cNvPr>
          <p:cNvCxnSpPr>
            <a:cxnSpLocks/>
          </p:cNvCxnSpPr>
          <p:nvPr/>
        </p:nvCxnSpPr>
        <p:spPr>
          <a:xfrm flipH="1">
            <a:off x="7730836" y="2337955"/>
            <a:ext cx="1236519" cy="1766454"/>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9E2B759-B17C-FE21-16CA-A9A9336763BE}"/>
              </a:ext>
            </a:extLst>
          </p:cNvPr>
          <p:cNvSpPr txBox="1"/>
          <p:nvPr/>
        </p:nvSpPr>
        <p:spPr>
          <a:xfrm>
            <a:off x="8884226" y="1163782"/>
            <a:ext cx="3307773" cy="1200329"/>
          </a:xfrm>
          <a:prstGeom prst="rect">
            <a:avLst/>
          </a:prstGeom>
          <a:noFill/>
        </p:spPr>
        <p:txBody>
          <a:bodyPr wrap="square" rtlCol="0">
            <a:spAutoFit/>
          </a:bodyPr>
          <a:lstStyle/>
          <a:p>
            <a:r>
              <a:rPr lang="en-GB" sz="2400" b="1" dirty="0">
                <a:solidFill>
                  <a:srgbClr val="FF0000"/>
                </a:solidFill>
              </a:rPr>
              <a:t>Money-lenders in, say, modern Somalia or Ethiopia</a:t>
            </a:r>
          </a:p>
        </p:txBody>
      </p:sp>
      <p:cxnSp>
        <p:nvCxnSpPr>
          <p:cNvPr id="8" name="Straight Arrow Connector 7">
            <a:extLst>
              <a:ext uri="{FF2B5EF4-FFF2-40B4-BE49-F238E27FC236}">
                <a16:creationId xmlns:a16="http://schemas.microsoft.com/office/drawing/2014/main" id="{A135A640-D465-954A-8E17-461EC1E6D6F0}"/>
              </a:ext>
            </a:extLst>
          </p:cNvPr>
          <p:cNvCxnSpPr>
            <a:cxnSpLocks/>
          </p:cNvCxnSpPr>
          <p:nvPr/>
        </p:nvCxnSpPr>
        <p:spPr>
          <a:xfrm flipH="1" flipV="1">
            <a:off x="7606145" y="5424054"/>
            <a:ext cx="1361210" cy="270164"/>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E5E0889-0ADE-AF49-3E0C-7D7745CB790B}"/>
              </a:ext>
            </a:extLst>
          </p:cNvPr>
          <p:cNvSpPr txBox="1"/>
          <p:nvPr/>
        </p:nvSpPr>
        <p:spPr>
          <a:xfrm>
            <a:off x="8967355" y="4862945"/>
            <a:ext cx="3127663" cy="1938992"/>
          </a:xfrm>
          <a:prstGeom prst="rect">
            <a:avLst/>
          </a:prstGeom>
          <a:noFill/>
          <a:ln>
            <a:noFill/>
          </a:ln>
        </p:spPr>
        <p:txBody>
          <a:bodyPr wrap="square" rtlCol="0">
            <a:spAutoFit/>
          </a:bodyPr>
          <a:lstStyle/>
          <a:p>
            <a:r>
              <a:rPr lang="en-GB" sz="2000" b="1" dirty="0">
                <a:solidFill>
                  <a:srgbClr val="FF0000"/>
                </a:solidFill>
              </a:rPr>
              <a:t>Spreads on loan to prime corporate borrowers (and sovereigns) in the London Eurocurrency offshore banking markets in the 1980s.</a:t>
            </a:r>
          </a:p>
        </p:txBody>
      </p:sp>
      <p:sp>
        <p:nvSpPr>
          <p:cNvPr id="11" name="Rectangle: Rounded Corners 10">
            <a:extLst>
              <a:ext uri="{FF2B5EF4-FFF2-40B4-BE49-F238E27FC236}">
                <a16:creationId xmlns:a16="http://schemas.microsoft.com/office/drawing/2014/main" id="{A2F835D7-09E0-B8C0-CFA1-979AF90E750F}"/>
              </a:ext>
            </a:extLst>
          </p:cNvPr>
          <p:cNvSpPr/>
          <p:nvPr/>
        </p:nvSpPr>
        <p:spPr>
          <a:xfrm>
            <a:off x="1257300" y="259773"/>
            <a:ext cx="8915400" cy="581891"/>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t>Banking develops, and so do the economies it serves…</a:t>
            </a:r>
          </a:p>
        </p:txBody>
      </p:sp>
    </p:spTree>
    <p:extLst>
      <p:ext uri="{BB962C8B-B14F-4D97-AF65-F5344CB8AC3E}">
        <p14:creationId xmlns:p14="http://schemas.microsoft.com/office/powerpoint/2010/main" val="173142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4E381E-9B7D-EBDD-AEAC-6E80B5AAAE2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27480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E9AC2A-59F1-461C-36C2-4B43E69C69B0}"/>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83883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870CE4-153E-B3CB-5888-BBBF082B0C34}"/>
              </a:ext>
            </a:extLst>
          </p:cNvPr>
          <p:cNvPicPr>
            <a:picLocks noChangeAspect="1"/>
          </p:cNvPicPr>
          <p:nvPr/>
        </p:nvPicPr>
        <p:blipFill>
          <a:blip r:embed="rId2"/>
          <a:stretch>
            <a:fillRect/>
          </a:stretch>
        </p:blipFill>
        <p:spPr>
          <a:xfrm>
            <a:off x="0" y="0"/>
            <a:ext cx="8801100" cy="6858000"/>
          </a:xfrm>
          <a:prstGeom prst="rect">
            <a:avLst/>
          </a:prstGeom>
        </p:spPr>
      </p:pic>
      <p:sp>
        <p:nvSpPr>
          <p:cNvPr id="3" name="Rectangle: Rounded Corners 2">
            <a:extLst>
              <a:ext uri="{FF2B5EF4-FFF2-40B4-BE49-F238E27FC236}">
                <a16:creationId xmlns:a16="http://schemas.microsoft.com/office/drawing/2014/main" id="{6951B484-7A38-5CB3-E043-21A4A7735A87}"/>
              </a:ext>
            </a:extLst>
          </p:cNvPr>
          <p:cNvSpPr/>
          <p:nvPr/>
        </p:nvSpPr>
        <p:spPr>
          <a:xfrm>
            <a:off x="8801100" y="1537855"/>
            <a:ext cx="3390900" cy="51538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00"/>
                </a:solidFill>
              </a:rPr>
              <a:t>We are talking about societies /nations with a government</a:t>
            </a:r>
            <a:r>
              <a:rPr lang="en-GB" sz="2400" dirty="0"/>
              <a:t>; we are ‘liberals’, just like Hayek and Friedman, not anarchists!</a:t>
            </a:r>
          </a:p>
        </p:txBody>
      </p:sp>
    </p:spTree>
    <p:extLst>
      <p:ext uri="{BB962C8B-B14F-4D97-AF65-F5344CB8AC3E}">
        <p14:creationId xmlns:p14="http://schemas.microsoft.com/office/powerpoint/2010/main" val="2461517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0D964D-EE1F-B943-52EB-623C4B2571E4}"/>
              </a:ext>
            </a:extLst>
          </p:cNvPr>
          <p:cNvPicPr>
            <a:picLocks noChangeAspect="1"/>
          </p:cNvPicPr>
          <p:nvPr/>
        </p:nvPicPr>
        <p:blipFill>
          <a:blip r:embed="rId2"/>
          <a:stretch>
            <a:fillRect/>
          </a:stretch>
        </p:blipFill>
        <p:spPr>
          <a:xfrm>
            <a:off x="-72736" y="0"/>
            <a:ext cx="12264736" cy="6858000"/>
          </a:xfrm>
          <a:prstGeom prst="rect">
            <a:avLst/>
          </a:prstGeom>
        </p:spPr>
      </p:pic>
    </p:spTree>
    <p:extLst>
      <p:ext uri="{BB962C8B-B14F-4D97-AF65-F5344CB8AC3E}">
        <p14:creationId xmlns:p14="http://schemas.microsoft.com/office/powerpoint/2010/main" val="3676321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3E5A5-BDAF-F66D-E8DF-0D39DC0EEFE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342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50629-D6E0-7374-2E47-7110E9301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50842-1346-1D21-1AFC-F2A6E8E92846}"/>
              </a:ext>
            </a:extLst>
          </p:cNvPr>
          <p:cNvSpPr>
            <a:spLocks noGrp="1"/>
          </p:cNvSpPr>
          <p:nvPr>
            <p:ph type="title"/>
          </p:nvPr>
        </p:nvSpPr>
        <p:spPr>
          <a:xfrm>
            <a:off x="327457" y="152554"/>
            <a:ext cx="10515600" cy="1645073"/>
          </a:xfrm>
          <a:ln w="38100">
            <a:solidFill>
              <a:schemeClr val="accent6">
                <a:lumMod val="75000"/>
              </a:schemeClr>
            </a:solidFill>
          </a:ln>
        </p:spPr>
        <p:txBody>
          <a:bodyPr>
            <a:noAutofit/>
          </a:bodyPr>
          <a:lstStyle/>
          <a:p>
            <a:r>
              <a:rPr lang="en-GB" sz="3600" dirty="0"/>
              <a:t>Hayek and ‘choice in currency’, 1976, followed by more detailed argument in a 1978 pamphlet from the London-based think tank, the Institute of Economic Affairs</a:t>
            </a:r>
          </a:p>
        </p:txBody>
      </p:sp>
      <p:pic>
        <p:nvPicPr>
          <p:cNvPr id="8" name="Content Placeholder 7">
            <a:extLst>
              <a:ext uri="{FF2B5EF4-FFF2-40B4-BE49-F238E27FC236}">
                <a16:creationId xmlns:a16="http://schemas.microsoft.com/office/drawing/2014/main" id="{79597D43-9DF3-580D-7F85-E2A11DA36EC8}"/>
              </a:ext>
            </a:extLst>
          </p:cNvPr>
          <p:cNvPicPr>
            <a:picLocks noGrp="1" noChangeAspect="1"/>
          </p:cNvPicPr>
          <p:nvPr>
            <p:ph sz="half" idx="2"/>
          </p:nvPr>
        </p:nvPicPr>
        <p:blipFill>
          <a:blip r:embed="rId2"/>
          <a:stretch>
            <a:fillRect/>
          </a:stretch>
        </p:blipFill>
        <p:spPr>
          <a:xfrm>
            <a:off x="60169" y="2047009"/>
            <a:ext cx="2792018" cy="4288544"/>
          </a:xfrm>
          <a:prstGeom prst="rect">
            <a:avLst/>
          </a:prstGeom>
        </p:spPr>
      </p:pic>
      <p:pic>
        <p:nvPicPr>
          <p:cNvPr id="12" name="Picture 11" descr="A person with a mustache wearing a suit and tie&#10;&#10;AI-generated content may be incorrect.">
            <a:extLst>
              <a:ext uri="{FF2B5EF4-FFF2-40B4-BE49-F238E27FC236}">
                <a16:creationId xmlns:a16="http://schemas.microsoft.com/office/drawing/2014/main" id="{DA79C4CA-E2FD-D69F-BA76-87C73655541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92437" y="1283698"/>
            <a:ext cx="1472106" cy="1840132"/>
          </a:xfrm>
          <a:prstGeom prst="rect">
            <a:avLst/>
          </a:prstGeom>
        </p:spPr>
      </p:pic>
      <p:sp>
        <p:nvSpPr>
          <p:cNvPr id="4" name="Text Placeholder 3">
            <a:extLst>
              <a:ext uri="{FF2B5EF4-FFF2-40B4-BE49-F238E27FC236}">
                <a16:creationId xmlns:a16="http://schemas.microsoft.com/office/drawing/2014/main" id="{5A0EB8B8-8629-EC43-23C4-0C3B8AD39A61}"/>
              </a:ext>
            </a:extLst>
          </p:cNvPr>
          <p:cNvSpPr>
            <a:spLocks noGrp="1"/>
          </p:cNvSpPr>
          <p:nvPr>
            <p:ph type="body" sz="quarter" idx="3"/>
          </p:nvPr>
        </p:nvSpPr>
        <p:spPr>
          <a:xfrm>
            <a:off x="2983892" y="1895156"/>
            <a:ext cx="7730836" cy="1645073"/>
          </a:xfrm>
        </p:spPr>
        <p:txBody>
          <a:bodyPr>
            <a:normAutofit/>
          </a:bodyPr>
          <a:lstStyle/>
          <a:p>
            <a:endParaRPr lang="en-GB" sz="1100" b="0" dirty="0"/>
          </a:p>
          <a:p>
            <a:r>
              <a:rPr lang="en-GB" b="0" dirty="0"/>
              <a:t>Many claims have been made that Hayek’s proposal anticipated crypto-currencies, which are often said to    be competing private-sector ‘monies’. </a:t>
            </a:r>
          </a:p>
          <a:p>
            <a:endParaRPr lang="en-GB" dirty="0"/>
          </a:p>
        </p:txBody>
      </p:sp>
      <p:sp>
        <p:nvSpPr>
          <p:cNvPr id="6" name="TextBox 5">
            <a:extLst>
              <a:ext uri="{FF2B5EF4-FFF2-40B4-BE49-F238E27FC236}">
                <a16:creationId xmlns:a16="http://schemas.microsoft.com/office/drawing/2014/main" id="{09C92E0B-C81B-929A-714D-8221E0D4CAEB}"/>
              </a:ext>
            </a:extLst>
          </p:cNvPr>
          <p:cNvSpPr txBox="1"/>
          <p:nvPr/>
        </p:nvSpPr>
        <p:spPr>
          <a:xfrm>
            <a:off x="3247302" y="3221359"/>
            <a:ext cx="8650289" cy="3170099"/>
          </a:xfrm>
          <a:prstGeom prst="rect">
            <a:avLst/>
          </a:prstGeom>
          <a:noFill/>
        </p:spPr>
        <p:txBody>
          <a:bodyPr wrap="square" rtlCol="0">
            <a:spAutoFit/>
          </a:bodyPr>
          <a:lstStyle/>
          <a:p>
            <a:r>
              <a:rPr lang="en-GB" sz="2000" dirty="0"/>
              <a:t>“</a:t>
            </a:r>
            <a:r>
              <a:rPr lang="en-US" sz="2000" dirty="0"/>
              <a:t>Although there are historical examples of privately issued banknotes denominated in the national currency, Hayek envisaged something more radical. He propagated a competition  of currencies, that is, a competition of “</a:t>
            </a:r>
            <a:r>
              <a:rPr lang="en-US" sz="2000" i="1" dirty="0"/>
              <a:t>different kinds of money clearly distinguishable by different denominations among which the public could choose freely</a:t>
            </a:r>
            <a:r>
              <a:rPr lang="en-US" sz="2000" dirty="0"/>
              <a:t>” (Hayek </a:t>
            </a:r>
            <a:r>
              <a:rPr lang="en-US" sz="2000" dirty="0">
                <a:hlinkClick r:id="rId5" tooltip="Hayek F A (1978) Denationalisation of money—the argument refined. The Institute of Economic Affairs, sec. ext. edition"/>
              </a:rPr>
              <a:t>1978</a:t>
            </a:r>
            <a:r>
              <a:rPr lang="en-US" sz="2000" dirty="0"/>
              <a:t>, p. 27).</a:t>
            </a:r>
          </a:p>
          <a:p>
            <a:r>
              <a:rPr lang="en-US" sz="2000" dirty="0"/>
              <a:t>“For decades, Hayek’s proposal received little academic, political, or economic attention. However, with the creation of the entire cryptocurrency universe in the 2010s, currency competition has become a reality.”</a:t>
            </a:r>
          </a:p>
          <a:p>
            <a:endParaRPr lang="en-US" sz="2000" dirty="0"/>
          </a:p>
          <a:p>
            <a:r>
              <a:rPr lang="en-US" sz="2000" b="0" dirty="0"/>
              <a:t>- From a 2024 paper from Mayer and Bofinger</a:t>
            </a:r>
          </a:p>
        </p:txBody>
      </p:sp>
    </p:spTree>
    <p:extLst>
      <p:ext uri="{BB962C8B-B14F-4D97-AF65-F5344CB8AC3E}">
        <p14:creationId xmlns:p14="http://schemas.microsoft.com/office/powerpoint/2010/main" val="3582196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66C84-68D9-DC41-1329-4B187AFA44D5}"/>
              </a:ext>
            </a:extLst>
          </p:cNvPr>
          <p:cNvPicPr>
            <a:picLocks noChangeAspect="1"/>
          </p:cNvPicPr>
          <p:nvPr/>
        </p:nvPicPr>
        <p:blipFill>
          <a:blip r:embed="rId2"/>
          <a:stretch>
            <a:fillRect/>
          </a:stretch>
        </p:blipFill>
        <p:spPr>
          <a:xfrm>
            <a:off x="0" y="0"/>
            <a:ext cx="9299864" cy="6858000"/>
          </a:xfrm>
          <a:prstGeom prst="rect">
            <a:avLst/>
          </a:prstGeom>
        </p:spPr>
      </p:pic>
      <p:sp>
        <p:nvSpPr>
          <p:cNvPr id="3" name="Rectangle: Rounded Corners 2">
            <a:extLst>
              <a:ext uri="{FF2B5EF4-FFF2-40B4-BE49-F238E27FC236}">
                <a16:creationId xmlns:a16="http://schemas.microsoft.com/office/drawing/2014/main" id="{E9B0E42B-B455-E2DB-DADF-A72A6B4B7858}"/>
              </a:ext>
            </a:extLst>
          </p:cNvPr>
          <p:cNvSpPr/>
          <p:nvPr/>
        </p:nvSpPr>
        <p:spPr>
          <a:xfrm>
            <a:off x="8977745" y="2296391"/>
            <a:ext cx="3044537" cy="4488873"/>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Yes, we have advocates of the gold standard – and 100% cash reserve banking – and the early 21</a:t>
            </a:r>
            <a:r>
              <a:rPr lang="en-GB" sz="2800" baseline="30000" dirty="0"/>
              <a:t>st</a:t>
            </a:r>
            <a:r>
              <a:rPr lang="en-GB" sz="2800" dirty="0"/>
              <a:t> century!!</a:t>
            </a:r>
          </a:p>
        </p:txBody>
      </p:sp>
    </p:spTree>
    <p:extLst>
      <p:ext uri="{BB962C8B-B14F-4D97-AF65-F5344CB8AC3E}">
        <p14:creationId xmlns:p14="http://schemas.microsoft.com/office/powerpoint/2010/main" val="1300934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609E1-799B-AD72-1F43-04F9D688D0F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9327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10EF1-B758-514B-AC75-2EFEDE3CB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A61A4-9C8B-AA83-684B-685D1D3FBFDD}"/>
              </a:ext>
            </a:extLst>
          </p:cNvPr>
          <p:cNvSpPr>
            <a:spLocks noGrp="1"/>
          </p:cNvSpPr>
          <p:nvPr>
            <p:ph type="title"/>
          </p:nvPr>
        </p:nvSpPr>
        <p:spPr>
          <a:ln w="38100">
            <a:solidFill>
              <a:schemeClr val="accent2">
                <a:lumMod val="75000"/>
              </a:schemeClr>
            </a:solidFill>
          </a:ln>
        </p:spPr>
        <p:txBody>
          <a:bodyPr/>
          <a:lstStyle/>
          <a:p>
            <a:r>
              <a:rPr lang="en-GB" dirty="0"/>
              <a:t>The present system – and the historical background to its main features</a:t>
            </a:r>
          </a:p>
        </p:txBody>
      </p:sp>
      <p:sp>
        <p:nvSpPr>
          <p:cNvPr id="3" name="Content Placeholder 2">
            <a:extLst>
              <a:ext uri="{FF2B5EF4-FFF2-40B4-BE49-F238E27FC236}">
                <a16:creationId xmlns:a16="http://schemas.microsoft.com/office/drawing/2014/main" id="{7C471FAC-3D0F-8355-12EB-B354B163D4B1}"/>
              </a:ext>
            </a:extLst>
          </p:cNvPr>
          <p:cNvSpPr>
            <a:spLocks noGrp="1"/>
          </p:cNvSpPr>
          <p:nvPr>
            <p:ph sz="half" idx="1"/>
          </p:nvPr>
        </p:nvSpPr>
        <p:spPr>
          <a:xfrm>
            <a:off x="72736" y="1825625"/>
            <a:ext cx="5486400" cy="4845339"/>
          </a:xfrm>
        </p:spPr>
        <p:txBody>
          <a:bodyPr>
            <a:normAutofit lnSpcReduction="10000"/>
          </a:bodyPr>
          <a:lstStyle/>
          <a:p>
            <a:endParaRPr lang="en-GB" sz="800" dirty="0"/>
          </a:p>
          <a:p>
            <a:r>
              <a:rPr lang="en-GB" sz="3200" dirty="0"/>
              <a:t>Central banks’ monopoly of legal-tender note issue.</a:t>
            </a:r>
          </a:p>
          <a:p>
            <a:r>
              <a:rPr lang="en-GB" sz="3200" dirty="0"/>
              <a:t>Central bank responsibility to maintain real value of its legal-tender liabilities. </a:t>
            </a:r>
          </a:p>
          <a:p>
            <a:r>
              <a:rPr lang="en-GB" sz="3200" dirty="0"/>
              <a:t>Central bank is banker only to government and banking system, not to non-banks. </a:t>
            </a:r>
          </a:p>
        </p:txBody>
      </p:sp>
      <p:sp>
        <p:nvSpPr>
          <p:cNvPr id="4" name="Content Placeholder 3">
            <a:extLst>
              <a:ext uri="{FF2B5EF4-FFF2-40B4-BE49-F238E27FC236}">
                <a16:creationId xmlns:a16="http://schemas.microsoft.com/office/drawing/2014/main" id="{F6112D10-18CC-AA36-3620-01EFD120BB5D}"/>
              </a:ext>
            </a:extLst>
          </p:cNvPr>
          <p:cNvSpPr>
            <a:spLocks noGrp="1"/>
          </p:cNvSpPr>
          <p:nvPr>
            <p:ph sz="half" idx="2"/>
          </p:nvPr>
        </p:nvSpPr>
        <p:spPr>
          <a:xfrm>
            <a:off x="5559136" y="1825625"/>
            <a:ext cx="6494319" cy="4928466"/>
          </a:xfrm>
          <a:solidFill>
            <a:schemeClr val="tx2">
              <a:lumMod val="10000"/>
              <a:lumOff val="90000"/>
            </a:schemeClr>
          </a:solidFill>
        </p:spPr>
        <p:txBody>
          <a:bodyPr>
            <a:normAutofit lnSpcReduction="10000"/>
          </a:bodyPr>
          <a:lstStyle/>
          <a:p>
            <a:endParaRPr lang="en-GB" sz="800" dirty="0"/>
          </a:p>
          <a:p>
            <a:r>
              <a:rPr lang="en-GB" sz="3200" dirty="0"/>
              <a:t>Nations want only one money, with certainty about its nominal value. </a:t>
            </a:r>
          </a:p>
          <a:p>
            <a:r>
              <a:rPr lang="en-GB" sz="3200" dirty="0"/>
              <a:t>Central bank controls supply function of base money, but it is not a profit-maximiser.</a:t>
            </a:r>
          </a:p>
          <a:p>
            <a:r>
              <a:rPr lang="en-GB" sz="3200" dirty="0"/>
              <a:t>Separation of central bank from commercial banks leaves profit-maximisation to commercial banks. (And competition drives down cost of banks’ services.)</a:t>
            </a:r>
          </a:p>
          <a:p>
            <a:endParaRPr lang="en-GB" dirty="0"/>
          </a:p>
        </p:txBody>
      </p:sp>
    </p:spTree>
    <p:extLst>
      <p:ext uri="{BB962C8B-B14F-4D97-AF65-F5344CB8AC3E}">
        <p14:creationId xmlns:p14="http://schemas.microsoft.com/office/powerpoint/2010/main" val="1925655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51B3-B257-A196-3C95-6668B6BA3686}"/>
              </a:ext>
            </a:extLst>
          </p:cNvPr>
          <p:cNvSpPr>
            <a:spLocks noGrp="1"/>
          </p:cNvSpPr>
          <p:nvPr>
            <p:ph type="title"/>
          </p:nvPr>
        </p:nvSpPr>
        <p:spPr>
          <a:ln w="38100">
            <a:solidFill>
              <a:schemeClr val="accent2">
                <a:lumMod val="75000"/>
              </a:schemeClr>
            </a:solidFill>
          </a:ln>
        </p:spPr>
        <p:txBody>
          <a:bodyPr/>
          <a:lstStyle/>
          <a:p>
            <a:r>
              <a:rPr lang="en-GB" dirty="0"/>
              <a:t>The present system – and the historical background to its main features</a:t>
            </a:r>
          </a:p>
        </p:txBody>
      </p:sp>
      <p:sp>
        <p:nvSpPr>
          <p:cNvPr id="3" name="Content Placeholder 2">
            <a:extLst>
              <a:ext uri="{FF2B5EF4-FFF2-40B4-BE49-F238E27FC236}">
                <a16:creationId xmlns:a16="http://schemas.microsoft.com/office/drawing/2014/main" id="{8F32E855-9463-8684-C2C0-E1910562AD88}"/>
              </a:ext>
            </a:extLst>
          </p:cNvPr>
          <p:cNvSpPr>
            <a:spLocks noGrp="1"/>
          </p:cNvSpPr>
          <p:nvPr>
            <p:ph sz="half" idx="1"/>
          </p:nvPr>
        </p:nvSpPr>
        <p:spPr>
          <a:xfrm>
            <a:off x="339437" y="1867188"/>
            <a:ext cx="5181600" cy="4845339"/>
          </a:xfrm>
        </p:spPr>
        <p:txBody>
          <a:bodyPr>
            <a:normAutofit lnSpcReduction="10000"/>
          </a:bodyPr>
          <a:lstStyle/>
          <a:p>
            <a:r>
              <a:rPr lang="en-GB" dirty="0"/>
              <a:t>Central bank provides lender-of-last-resort services, if at high cost and only to solvent banks. </a:t>
            </a:r>
          </a:p>
          <a:p>
            <a:r>
              <a:rPr lang="en-GB" dirty="0"/>
              <a:t>Profits from note issue belong to central bank in first instance, but these are passed to government. </a:t>
            </a:r>
          </a:p>
          <a:p>
            <a:r>
              <a:rPr lang="en-GB" dirty="0"/>
              <a:t>Legislation on central bank gives it right to issue paper liabilities </a:t>
            </a:r>
            <a:r>
              <a:rPr lang="en-GB" i="1" dirty="0"/>
              <a:t>without commodity backing. </a:t>
            </a:r>
            <a:endParaRPr lang="en-GB" dirty="0"/>
          </a:p>
        </p:txBody>
      </p:sp>
      <p:sp>
        <p:nvSpPr>
          <p:cNvPr id="4" name="Content Placeholder 3">
            <a:extLst>
              <a:ext uri="{FF2B5EF4-FFF2-40B4-BE49-F238E27FC236}">
                <a16:creationId xmlns:a16="http://schemas.microsoft.com/office/drawing/2014/main" id="{B044D296-0D4D-48F3-C6AC-1427663A4F25}"/>
              </a:ext>
            </a:extLst>
          </p:cNvPr>
          <p:cNvSpPr>
            <a:spLocks noGrp="1"/>
          </p:cNvSpPr>
          <p:nvPr>
            <p:ph sz="half" idx="2"/>
          </p:nvPr>
        </p:nvSpPr>
        <p:spPr>
          <a:xfrm>
            <a:off x="5600700" y="1825625"/>
            <a:ext cx="6438901" cy="4928466"/>
          </a:xfrm>
          <a:solidFill>
            <a:schemeClr val="tx2">
              <a:lumMod val="10000"/>
              <a:lumOff val="90000"/>
            </a:schemeClr>
          </a:solidFill>
        </p:spPr>
        <p:txBody>
          <a:bodyPr>
            <a:normAutofit lnSpcReduction="10000"/>
          </a:bodyPr>
          <a:lstStyle/>
          <a:p>
            <a:r>
              <a:rPr lang="en-GB" b="1" dirty="0">
                <a:solidFill>
                  <a:srgbClr val="FF0000"/>
                </a:solidFill>
              </a:rPr>
              <a:t>Banks – subject to runs – need a safe reserve bank, which ideally can issue ‘cash’ (‘gold’), </a:t>
            </a:r>
            <a:r>
              <a:rPr lang="en-GB" b="1" i="1" dirty="0">
                <a:solidFill>
                  <a:srgbClr val="FF0000"/>
                </a:solidFill>
              </a:rPr>
              <a:t>and the safest bank is banker to the government</a:t>
            </a:r>
            <a:r>
              <a:rPr lang="en-GB" b="1" dirty="0">
                <a:solidFill>
                  <a:srgbClr val="FF0000"/>
                </a:solidFill>
              </a:rPr>
              <a:t>. </a:t>
            </a:r>
          </a:p>
          <a:p>
            <a:r>
              <a:rPr lang="en-GB" dirty="0"/>
              <a:t>Wrong for private-sector money issuers – perhaps fraudulent – to earn profits from note issuance, which properly belong to state.</a:t>
            </a:r>
          </a:p>
          <a:p>
            <a:r>
              <a:rPr lang="en-GB" dirty="0"/>
              <a:t>Creation of money by ‘stroke of the pen’ (or computer key) saves on resources relative to commodity money. </a:t>
            </a:r>
          </a:p>
          <a:p>
            <a:endParaRPr lang="en-GB" dirty="0"/>
          </a:p>
        </p:txBody>
      </p:sp>
    </p:spTree>
    <p:extLst>
      <p:ext uri="{BB962C8B-B14F-4D97-AF65-F5344CB8AC3E}">
        <p14:creationId xmlns:p14="http://schemas.microsoft.com/office/powerpoint/2010/main" val="1145923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C51A05-661A-001A-7EA8-8C9F149C63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9C5959-CA61-1DDB-1275-869905AC0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5ABA2-7A54-057F-C159-348993DDDDFF}"/>
              </a:ext>
            </a:extLst>
          </p:cNvPr>
          <p:cNvSpPr>
            <a:spLocks noGrp="1"/>
          </p:cNvSpPr>
          <p:nvPr>
            <p:ph type="title"/>
          </p:nvPr>
        </p:nvSpPr>
        <p:spPr>
          <a:xfrm>
            <a:off x="572493" y="238539"/>
            <a:ext cx="11018520" cy="1434415"/>
          </a:xfrm>
        </p:spPr>
        <p:txBody>
          <a:bodyPr anchor="b">
            <a:normAutofit/>
          </a:bodyPr>
          <a:lstStyle/>
          <a:p>
            <a:r>
              <a:rPr lang="en-GB" sz="5400" dirty="0">
                <a:latin typeface="Algerian" panose="04020705040A02060702" pitchFamily="82" charset="0"/>
              </a:rPr>
              <a:t>II. Answer to Friedman</a:t>
            </a:r>
          </a:p>
        </p:txBody>
      </p:sp>
      <p:sp>
        <p:nvSpPr>
          <p:cNvPr id="11" name="sketchy line">
            <a:extLst>
              <a:ext uri="{FF2B5EF4-FFF2-40B4-BE49-F238E27FC236}">
                <a16:creationId xmlns:a16="http://schemas.microsoft.com/office/drawing/2014/main" id="{D46DF45C-A0BF-36EA-6551-BEFB1D1E6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7696F2-57C5-35F7-4507-8786155DB0D0}"/>
              </a:ext>
            </a:extLst>
          </p:cNvPr>
          <p:cNvSpPr>
            <a:spLocks noGrp="1"/>
          </p:cNvSpPr>
          <p:nvPr>
            <p:ph idx="1"/>
          </p:nvPr>
        </p:nvSpPr>
        <p:spPr>
          <a:xfrm>
            <a:off x="322118" y="1832324"/>
            <a:ext cx="9601200" cy="4787137"/>
          </a:xfrm>
        </p:spPr>
        <p:txBody>
          <a:bodyPr anchor="t">
            <a:normAutofit fontScale="92500" lnSpcReduction="10000"/>
          </a:bodyPr>
          <a:lstStyle/>
          <a:p>
            <a:endParaRPr lang="en-GB" sz="800" b="1" dirty="0"/>
          </a:p>
          <a:p>
            <a:r>
              <a:rPr lang="en-GB" sz="2400" b="1" dirty="0"/>
              <a:t>100% cash reserve banking would hugely increase the cost of banking services to the non-bank individuals and companies, who are the banks’ customers. </a:t>
            </a:r>
            <a:r>
              <a:rPr lang="en-GB" sz="2400" dirty="0"/>
              <a:t>Banks would in fact become little more than custodians and would cease to be “banks”, as they are now understood.</a:t>
            </a:r>
          </a:p>
          <a:p>
            <a:r>
              <a:rPr lang="en-GB" sz="2400" b="1" dirty="0"/>
              <a:t>One specific type of banking product, the overdraft, could not be extended by banks. </a:t>
            </a:r>
            <a:r>
              <a:rPr lang="en-GB" sz="2400" dirty="0"/>
              <a:t>Overdrafts depend on banks’ ability to extend their balance sheets without previously taking in deposits; they depend – in other words – on the discovery that came with (what I have called) “the Eureka moment”. </a:t>
            </a:r>
          </a:p>
          <a:p>
            <a:r>
              <a:rPr lang="en-GB" sz="2400" b="1" dirty="0"/>
              <a:t>In fact, in its most extreme form, 100% cash reserve banking would prevent the banks having </a:t>
            </a:r>
            <a:r>
              <a:rPr lang="en-GB" sz="2400" b="1" i="1" dirty="0"/>
              <a:t>any </a:t>
            </a:r>
            <a:r>
              <a:rPr lang="en-GB" sz="2400" b="1" dirty="0"/>
              <a:t>interest-paying assets at all. </a:t>
            </a:r>
            <a:r>
              <a:rPr lang="en-GB" sz="2400" dirty="0"/>
              <a:t>Friedman was in fact in favour of the payment of interest on banks’ cash reserves, but he never said what assets the central bank was meant to hold so that it could pay such interest. He was indeed unconcerned to integrate the determination of banks’ rate of return on capital/equity into his analyses. </a:t>
            </a:r>
            <a:endParaRPr lang="en-GB" sz="2400" b="1" dirty="0"/>
          </a:p>
          <a:p>
            <a:pPr marL="0" indent="0">
              <a:buNone/>
            </a:pPr>
            <a:endParaRPr lang="en-GB" sz="2400" b="1" dirty="0"/>
          </a:p>
        </p:txBody>
      </p:sp>
      <p:pic>
        <p:nvPicPr>
          <p:cNvPr id="6" name="Picture 5" descr="A person in a suit and tie&#10;&#10;AI-generated content may be incorrect.">
            <a:extLst>
              <a:ext uri="{FF2B5EF4-FFF2-40B4-BE49-F238E27FC236}">
                <a16:creationId xmlns:a16="http://schemas.microsoft.com/office/drawing/2014/main" id="{57CE5907-0132-04C1-8168-AF3694F9178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54892" y="427717"/>
            <a:ext cx="1619250" cy="1943100"/>
          </a:xfrm>
          <a:prstGeom prst="rect">
            <a:avLst/>
          </a:prstGeom>
        </p:spPr>
      </p:pic>
    </p:spTree>
    <p:extLst>
      <p:ext uri="{BB962C8B-B14F-4D97-AF65-F5344CB8AC3E}">
        <p14:creationId xmlns:p14="http://schemas.microsoft.com/office/powerpoint/2010/main" val="958181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6AF1EB-7CC6-8DB4-31CC-F362B4707A6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54C9AA-E175-DDD4-3B28-8BCBC9B740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CC257-FC64-D07B-AFB7-5B647D7CAEA7}"/>
              </a:ext>
            </a:extLst>
          </p:cNvPr>
          <p:cNvSpPr>
            <a:spLocks noGrp="1"/>
          </p:cNvSpPr>
          <p:nvPr>
            <p:ph type="title"/>
          </p:nvPr>
        </p:nvSpPr>
        <p:spPr>
          <a:xfrm>
            <a:off x="572493" y="238539"/>
            <a:ext cx="11018520" cy="1434415"/>
          </a:xfrm>
        </p:spPr>
        <p:txBody>
          <a:bodyPr anchor="b">
            <a:normAutofit/>
          </a:bodyPr>
          <a:lstStyle/>
          <a:p>
            <a:r>
              <a:rPr lang="en-GB" sz="5400" dirty="0">
                <a:latin typeface="Algerian" panose="04020705040A02060702" pitchFamily="82" charset="0"/>
              </a:rPr>
              <a:t>II. Answer to Friedman</a:t>
            </a:r>
          </a:p>
        </p:txBody>
      </p:sp>
      <p:sp>
        <p:nvSpPr>
          <p:cNvPr id="11" name="sketchy line">
            <a:extLst>
              <a:ext uri="{FF2B5EF4-FFF2-40B4-BE49-F238E27FC236}">
                <a16:creationId xmlns:a16="http://schemas.microsoft.com/office/drawing/2014/main" id="{003788F0-786B-449F-A4B2-5EE061D0A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6D2B1E-64F3-B9F5-03B0-5AC65A43B7EA}"/>
              </a:ext>
            </a:extLst>
          </p:cNvPr>
          <p:cNvSpPr>
            <a:spLocks noGrp="1"/>
          </p:cNvSpPr>
          <p:nvPr>
            <p:ph idx="1"/>
          </p:nvPr>
        </p:nvSpPr>
        <p:spPr>
          <a:xfrm>
            <a:off x="322118" y="1832324"/>
            <a:ext cx="9601200" cy="4787137"/>
          </a:xfrm>
        </p:spPr>
        <p:txBody>
          <a:bodyPr anchor="t">
            <a:normAutofit/>
          </a:bodyPr>
          <a:lstStyle/>
          <a:p>
            <a:endParaRPr lang="en-GB" sz="800" b="1" dirty="0"/>
          </a:p>
          <a:p>
            <a:r>
              <a:rPr lang="en-GB" sz="2400" b="1" dirty="0"/>
              <a:t>Friedman wrote a book – sometimes presented as being co-authored with his wife, Rose – called </a:t>
            </a:r>
            <a:r>
              <a:rPr lang="en-GB" sz="2400" b="1" i="1" dirty="0"/>
              <a:t>Free to Choose. </a:t>
            </a:r>
            <a:r>
              <a:rPr lang="en-GB" sz="2400" dirty="0"/>
              <a:t>It defended the free market against government interference of all kinds. But Friedman’s views on banking were plainly very interventionist. Instead of leaving banks free to choose their cash and capital ratios, subject to various constraints, he – like other members of the Chicago School and Irving Fisher – would impose such severe restrictions on banks that they could barely exist. (Compare this with the prohibitions on the payment of interest in pre-modern Christian and Islamic societies, and with – for example – prohibitions on gambling in Islam.) </a:t>
            </a:r>
          </a:p>
          <a:p>
            <a:r>
              <a:rPr lang="en-GB" sz="2400" b="1" dirty="0"/>
              <a:t>Unbelievably, Friedman never showed the slightest awareness that 100% cash reserve banking would be illiberal (as well as – in my view – economically very inefficient). </a:t>
            </a:r>
          </a:p>
        </p:txBody>
      </p:sp>
      <p:pic>
        <p:nvPicPr>
          <p:cNvPr id="6" name="Picture 5" descr="A person in a suit and tie&#10;&#10;AI-generated content may be incorrect.">
            <a:extLst>
              <a:ext uri="{FF2B5EF4-FFF2-40B4-BE49-F238E27FC236}">
                <a16:creationId xmlns:a16="http://schemas.microsoft.com/office/drawing/2014/main" id="{4AE2335C-7D7F-CE4C-A5F2-5801185373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54892" y="427717"/>
            <a:ext cx="1619250" cy="1943100"/>
          </a:xfrm>
          <a:prstGeom prst="rect">
            <a:avLst/>
          </a:prstGeom>
        </p:spPr>
      </p:pic>
    </p:spTree>
    <p:extLst>
      <p:ext uri="{BB962C8B-B14F-4D97-AF65-F5344CB8AC3E}">
        <p14:creationId xmlns:p14="http://schemas.microsoft.com/office/powerpoint/2010/main" val="3901599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5F1-9DBD-2DDA-7C02-1D4240D166DA}"/>
              </a:ext>
            </a:extLst>
          </p:cNvPr>
          <p:cNvSpPr>
            <a:spLocks noGrp="1"/>
          </p:cNvSpPr>
          <p:nvPr>
            <p:ph type="title"/>
          </p:nvPr>
        </p:nvSpPr>
        <p:spPr>
          <a:ln w="38100">
            <a:solidFill>
              <a:schemeClr val="accent5">
                <a:lumMod val="75000"/>
              </a:schemeClr>
            </a:solidFill>
          </a:ln>
        </p:spPr>
        <p:txBody>
          <a:bodyPr/>
          <a:lstStyle/>
          <a:p>
            <a:r>
              <a:rPr lang="en-GB" dirty="0"/>
              <a:t>Concluding notes on some characteristics of the argument(s) just presented</a:t>
            </a:r>
          </a:p>
        </p:txBody>
      </p:sp>
      <p:sp>
        <p:nvSpPr>
          <p:cNvPr id="3" name="Content Placeholder 2">
            <a:extLst>
              <a:ext uri="{FF2B5EF4-FFF2-40B4-BE49-F238E27FC236}">
                <a16:creationId xmlns:a16="http://schemas.microsoft.com/office/drawing/2014/main" id="{919522D1-C0F8-ABA4-34FE-9B0D0217FBF7}"/>
              </a:ext>
            </a:extLst>
          </p:cNvPr>
          <p:cNvSpPr>
            <a:spLocks noGrp="1"/>
          </p:cNvSpPr>
          <p:nvPr>
            <p:ph idx="1"/>
          </p:nvPr>
        </p:nvSpPr>
        <p:spPr>
          <a:xfrm>
            <a:off x="235527" y="2043834"/>
            <a:ext cx="11720945" cy="4351338"/>
          </a:xfrm>
        </p:spPr>
        <p:txBody>
          <a:bodyPr>
            <a:normAutofit/>
          </a:bodyPr>
          <a:lstStyle/>
          <a:p>
            <a:r>
              <a:rPr lang="en-GB" dirty="0"/>
              <a:t>The argument(s) of this presentation have been clearly conservative, in that it/they defend the </a:t>
            </a:r>
            <a:r>
              <a:rPr lang="en-GB" i="1" dirty="0"/>
              <a:t>status quo</a:t>
            </a:r>
            <a:r>
              <a:rPr lang="en-GB" dirty="0"/>
              <a:t>. I regard this as a merit</a:t>
            </a:r>
            <a:r>
              <a:rPr lang="en-GB" b="1" dirty="0"/>
              <a:t>. </a:t>
            </a:r>
            <a:r>
              <a:rPr lang="en-GB" b="1" dirty="0">
                <a:solidFill>
                  <a:srgbClr val="3333CC"/>
                </a:solidFill>
              </a:rPr>
              <a:t>The </a:t>
            </a:r>
            <a:r>
              <a:rPr lang="en-GB" b="1" i="1" dirty="0">
                <a:solidFill>
                  <a:srgbClr val="3333CC"/>
                </a:solidFill>
              </a:rPr>
              <a:t>status quo </a:t>
            </a:r>
            <a:r>
              <a:rPr lang="en-GB" b="1" dirty="0">
                <a:solidFill>
                  <a:srgbClr val="3333CC"/>
                </a:solidFill>
              </a:rPr>
              <a:t>is found in nearly all the world’s countries</a:t>
            </a:r>
            <a:r>
              <a:rPr lang="en-GB" dirty="0"/>
              <a:t>, if with variations (such as currency-board nations and the still experimental Eurozone currency union). No nation has competition between widely-used monies or 100% cash-reserve banking. </a:t>
            </a:r>
          </a:p>
          <a:p>
            <a:r>
              <a:rPr lang="en-GB" dirty="0"/>
              <a:t>The argument has been </a:t>
            </a:r>
            <a:r>
              <a:rPr lang="en-GB" b="1" dirty="0">
                <a:solidFill>
                  <a:srgbClr val="FF0000"/>
                </a:solidFill>
              </a:rPr>
              <a:t>that currency provision and banking </a:t>
            </a:r>
            <a:r>
              <a:rPr lang="en-GB" b="1" i="1" dirty="0">
                <a:solidFill>
                  <a:srgbClr val="FF0000"/>
                </a:solidFill>
              </a:rPr>
              <a:t>evolve </a:t>
            </a:r>
            <a:r>
              <a:rPr lang="en-GB" b="1" dirty="0">
                <a:solidFill>
                  <a:srgbClr val="FF0000"/>
                </a:solidFill>
              </a:rPr>
              <a:t>from goldsmith banking (or equivalents) to the modern arrangements, with a separation of central banking from commercial banks, which are – inherently – both fractionally-reserved and highly-leveraged</a:t>
            </a:r>
            <a:r>
              <a:rPr lang="en-GB" dirty="0"/>
              <a:t>. </a:t>
            </a:r>
          </a:p>
        </p:txBody>
      </p:sp>
    </p:spTree>
    <p:extLst>
      <p:ext uri="{BB962C8B-B14F-4D97-AF65-F5344CB8AC3E}">
        <p14:creationId xmlns:p14="http://schemas.microsoft.com/office/powerpoint/2010/main" val="2878756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9663-374C-D252-64E8-B94081377651}"/>
              </a:ext>
            </a:extLst>
          </p:cNvPr>
          <p:cNvSpPr>
            <a:spLocks noGrp="1"/>
          </p:cNvSpPr>
          <p:nvPr>
            <p:ph type="title"/>
          </p:nvPr>
        </p:nvSpPr>
        <p:spPr>
          <a:ln w="28575">
            <a:solidFill>
              <a:schemeClr val="accent5">
                <a:lumMod val="75000"/>
              </a:schemeClr>
            </a:solidFill>
          </a:ln>
        </p:spPr>
        <p:txBody>
          <a:bodyPr/>
          <a:lstStyle/>
          <a:p>
            <a:r>
              <a:rPr lang="en-GB" dirty="0"/>
              <a:t>Final comments, as a sort of addendum 1.</a:t>
            </a:r>
          </a:p>
        </p:txBody>
      </p:sp>
      <p:sp>
        <p:nvSpPr>
          <p:cNvPr id="3" name="Content Placeholder 2">
            <a:extLst>
              <a:ext uri="{FF2B5EF4-FFF2-40B4-BE49-F238E27FC236}">
                <a16:creationId xmlns:a16="http://schemas.microsoft.com/office/drawing/2014/main" id="{A24603D7-C32E-21D8-256F-2BBC3B5EF058}"/>
              </a:ext>
            </a:extLst>
          </p:cNvPr>
          <p:cNvSpPr>
            <a:spLocks noGrp="1"/>
          </p:cNvSpPr>
          <p:nvPr>
            <p:ph idx="1"/>
          </p:nvPr>
        </p:nvSpPr>
        <p:spPr/>
        <p:txBody>
          <a:bodyPr/>
          <a:lstStyle/>
          <a:p>
            <a:r>
              <a:rPr lang="en-GB" dirty="0"/>
              <a:t>Should a nation have a few competing central banks, as favoured – for example – by Bagehot?</a:t>
            </a:r>
          </a:p>
          <a:p>
            <a:r>
              <a:rPr lang="en-GB" dirty="0"/>
              <a:t>No, because – if the central banks are privately-owned – the allocation of government business between them would affect profitability – and </a:t>
            </a:r>
            <a:r>
              <a:rPr lang="en-GB" b="1" dirty="0">
                <a:solidFill>
                  <a:srgbClr val="FF0000"/>
                </a:solidFill>
              </a:rPr>
              <a:t>the most favoured bank or banks would then be criticized because they had received political favours</a:t>
            </a:r>
            <a:r>
              <a:rPr lang="en-GB" dirty="0"/>
              <a:t>… </a:t>
            </a:r>
          </a:p>
          <a:p>
            <a:r>
              <a:rPr lang="en-GB" dirty="0"/>
              <a:t>(This sort of question was important in the pre-Federal Reserve USA, with ample historical evidence to demonstrate the point.) </a:t>
            </a:r>
          </a:p>
        </p:txBody>
      </p:sp>
    </p:spTree>
    <p:extLst>
      <p:ext uri="{BB962C8B-B14F-4D97-AF65-F5344CB8AC3E}">
        <p14:creationId xmlns:p14="http://schemas.microsoft.com/office/powerpoint/2010/main" val="3728159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417F3-D0F1-B584-92F8-A361C8D85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FA66D-10FA-B571-9837-0628F7E4B088}"/>
              </a:ext>
            </a:extLst>
          </p:cNvPr>
          <p:cNvSpPr>
            <a:spLocks noGrp="1"/>
          </p:cNvSpPr>
          <p:nvPr>
            <p:ph type="title"/>
          </p:nvPr>
        </p:nvSpPr>
        <p:spPr>
          <a:xfrm>
            <a:off x="838200" y="365126"/>
            <a:ext cx="10515600" cy="1058430"/>
          </a:xfrm>
          <a:ln w="28575">
            <a:solidFill>
              <a:schemeClr val="accent5">
                <a:lumMod val="75000"/>
              </a:schemeClr>
            </a:solidFill>
          </a:ln>
        </p:spPr>
        <p:txBody>
          <a:bodyPr/>
          <a:lstStyle/>
          <a:p>
            <a:r>
              <a:rPr lang="en-GB" dirty="0"/>
              <a:t>Final comments, as a sort of addendum 2.</a:t>
            </a:r>
          </a:p>
        </p:txBody>
      </p:sp>
      <p:sp>
        <p:nvSpPr>
          <p:cNvPr id="3" name="Content Placeholder 2">
            <a:extLst>
              <a:ext uri="{FF2B5EF4-FFF2-40B4-BE49-F238E27FC236}">
                <a16:creationId xmlns:a16="http://schemas.microsoft.com/office/drawing/2014/main" id="{4280EE08-CCF3-24AE-51F7-20D3F0517FCB}"/>
              </a:ext>
            </a:extLst>
          </p:cNvPr>
          <p:cNvSpPr>
            <a:spLocks noGrp="1"/>
          </p:cNvSpPr>
          <p:nvPr>
            <p:ph idx="1"/>
          </p:nvPr>
        </p:nvSpPr>
        <p:spPr>
          <a:xfrm>
            <a:off x="838200" y="1825625"/>
            <a:ext cx="10515600" cy="4834948"/>
          </a:xfrm>
        </p:spPr>
        <p:txBody>
          <a:bodyPr>
            <a:normAutofit fontScale="92500" lnSpcReduction="10000"/>
          </a:bodyPr>
          <a:lstStyle/>
          <a:p>
            <a:r>
              <a:rPr lang="en-GB" dirty="0"/>
              <a:t>Should </a:t>
            </a:r>
            <a:r>
              <a:rPr lang="en-GB" b="1" dirty="0">
                <a:solidFill>
                  <a:srgbClr val="FF0000"/>
                </a:solidFill>
              </a:rPr>
              <a:t>the central bank be owned by the state or the private sector</a:t>
            </a:r>
            <a:r>
              <a:rPr lang="en-GB" dirty="0"/>
              <a:t>? </a:t>
            </a:r>
          </a:p>
          <a:p>
            <a:r>
              <a:rPr lang="en-GB" dirty="0"/>
              <a:t>The profits from the note issue ought – in a fiat-money world – to accrue to the state. The conduct of monetary policy – to keep the value of legal-tender notes stable in real terms – is a matter of public policy. These considerations argue for a state-owned central bank. </a:t>
            </a:r>
          </a:p>
          <a:p>
            <a:r>
              <a:rPr lang="en-GB" dirty="0"/>
              <a:t>But </a:t>
            </a:r>
            <a:r>
              <a:rPr lang="en-GB" b="1" dirty="0">
                <a:solidFill>
                  <a:srgbClr val="3333CC"/>
                </a:solidFill>
              </a:rPr>
              <a:t>the lender-of-last-resort function of the central bank – which results in profits and losses – could be performed by a privately-owned body </a:t>
            </a:r>
            <a:r>
              <a:rPr lang="en-GB" b="1" i="1" dirty="0">
                <a:solidFill>
                  <a:srgbClr val="3333CC"/>
                </a:solidFill>
              </a:rPr>
              <a:t>or a public-private partnership</a:t>
            </a:r>
            <a:r>
              <a:rPr lang="en-GB" dirty="0"/>
              <a:t>. The capital could come from members of the banking system’s settlement infrastructure, i.e., in practice all the large commercial banks. Any shortfalls in its capital – because of bad loans to failing banks – would have to be made good by these commercial banks. (The allegation – from, for example, the </a:t>
            </a:r>
            <a:r>
              <a:rPr lang="en-GB" i="1" dirty="0"/>
              <a:t>Financial Times</a:t>
            </a:r>
            <a:r>
              <a:rPr lang="en-GB" dirty="0"/>
              <a:t>’ Martin Wolf – that banks ‘socialize losses and privatize profits’ would be without substance.)</a:t>
            </a:r>
          </a:p>
        </p:txBody>
      </p:sp>
    </p:spTree>
    <p:extLst>
      <p:ext uri="{BB962C8B-B14F-4D97-AF65-F5344CB8AC3E}">
        <p14:creationId xmlns:p14="http://schemas.microsoft.com/office/powerpoint/2010/main" val="3731469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6CDE8-9C05-D101-4DD1-E935DACA1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05641-7CB4-572C-4134-183099F79FBB}"/>
              </a:ext>
            </a:extLst>
          </p:cNvPr>
          <p:cNvSpPr>
            <a:spLocks noGrp="1"/>
          </p:cNvSpPr>
          <p:nvPr>
            <p:ph type="title"/>
          </p:nvPr>
        </p:nvSpPr>
        <p:spPr>
          <a:ln w="28575">
            <a:solidFill>
              <a:schemeClr val="accent5">
                <a:lumMod val="75000"/>
              </a:schemeClr>
            </a:solidFill>
          </a:ln>
        </p:spPr>
        <p:txBody>
          <a:bodyPr/>
          <a:lstStyle/>
          <a:p>
            <a:r>
              <a:rPr lang="en-GB" dirty="0"/>
              <a:t>Concluding notes on some characteristics of the argument(s) just presented</a:t>
            </a:r>
          </a:p>
        </p:txBody>
      </p:sp>
      <p:sp>
        <p:nvSpPr>
          <p:cNvPr id="3" name="Content Placeholder 2">
            <a:extLst>
              <a:ext uri="{FF2B5EF4-FFF2-40B4-BE49-F238E27FC236}">
                <a16:creationId xmlns:a16="http://schemas.microsoft.com/office/drawing/2014/main" id="{2F4718BA-D50E-E4A3-4543-41A17094D955}"/>
              </a:ext>
            </a:extLst>
          </p:cNvPr>
          <p:cNvSpPr>
            <a:spLocks noGrp="1"/>
          </p:cNvSpPr>
          <p:nvPr>
            <p:ph idx="1"/>
          </p:nvPr>
        </p:nvSpPr>
        <p:spPr>
          <a:xfrm>
            <a:off x="301337" y="1825625"/>
            <a:ext cx="11554690" cy="4351338"/>
          </a:xfrm>
        </p:spPr>
        <p:txBody>
          <a:bodyPr>
            <a:normAutofit/>
          </a:bodyPr>
          <a:lstStyle/>
          <a:p>
            <a:r>
              <a:rPr lang="en-GB" dirty="0"/>
              <a:t>Could it even be claimed that the pattern of evolution described is </a:t>
            </a:r>
            <a:r>
              <a:rPr lang="en-GB" b="1" dirty="0">
                <a:solidFill>
                  <a:srgbClr val="3333CC"/>
                </a:solidFill>
              </a:rPr>
              <a:t>‘a product of human action, but not of human design’</a:t>
            </a:r>
            <a:r>
              <a:rPr lang="en-GB" dirty="0"/>
              <a:t>? Could it be seen as the kind of </a:t>
            </a:r>
            <a:r>
              <a:rPr lang="en-GB" b="1" dirty="0">
                <a:solidFill>
                  <a:srgbClr val="3333CC"/>
                </a:solidFill>
              </a:rPr>
              <a:t>‘spontaneous order’ </a:t>
            </a:r>
            <a:r>
              <a:rPr lang="en-GB" dirty="0"/>
              <a:t>so much admired by Hayek? (By contrast, his recommendation – never seen until the advent of crypto-currencies – could be labelled ‘Trotskyist’, in that it seems to foreshadow endless uncertainty about the best ‘money’ and hence  permanent revolution in monetary affairs.) </a:t>
            </a:r>
          </a:p>
          <a:p>
            <a:r>
              <a:rPr lang="en-GB" dirty="0"/>
              <a:t>Admittedly, in many nations central banks began in wartime conditions to help finance the government – </a:t>
            </a:r>
            <a:r>
              <a:rPr lang="en-GB" b="1" dirty="0">
                <a:solidFill>
                  <a:srgbClr val="FF0000"/>
                </a:solidFill>
              </a:rPr>
              <a:t>and were established by government</a:t>
            </a:r>
            <a:r>
              <a:rPr lang="en-GB" dirty="0"/>
              <a:t>.  </a:t>
            </a:r>
          </a:p>
          <a:p>
            <a:pPr marL="0" indent="0">
              <a:buNone/>
            </a:pPr>
            <a:r>
              <a:rPr lang="en-GB" dirty="0"/>
              <a:t>- </a:t>
            </a:r>
            <a:r>
              <a:rPr lang="en-GB" sz="3200" i="1" dirty="0">
                <a:latin typeface="Algerian" panose="04020705040A02060702" pitchFamily="82" charset="0"/>
              </a:rPr>
              <a:t>Debate and discuss – this is all very controversial.</a:t>
            </a:r>
          </a:p>
        </p:txBody>
      </p:sp>
    </p:spTree>
    <p:extLst>
      <p:ext uri="{BB962C8B-B14F-4D97-AF65-F5344CB8AC3E}">
        <p14:creationId xmlns:p14="http://schemas.microsoft.com/office/powerpoint/2010/main" val="190490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52BC-1EB6-A600-4A98-CA7C01064C12}"/>
              </a:ext>
            </a:extLst>
          </p:cNvPr>
          <p:cNvSpPr>
            <a:spLocks noGrp="1"/>
          </p:cNvSpPr>
          <p:nvPr>
            <p:ph type="title"/>
          </p:nvPr>
        </p:nvSpPr>
        <p:spPr>
          <a:xfrm>
            <a:off x="679737" y="166255"/>
            <a:ext cx="10674063" cy="1122201"/>
          </a:xfrm>
          <a:ln w="38100">
            <a:solidFill>
              <a:schemeClr val="accent6">
                <a:lumMod val="75000"/>
              </a:schemeClr>
            </a:solidFill>
          </a:ln>
        </p:spPr>
        <p:txBody>
          <a:bodyPr/>
          <a:lstStyle/>
          <a:p>
            <a:r>
              <a:rPr lang="en-GB" dirty="0"/>
              <a:t>Friedman and the 100% cash reserve proposal</a:t>
            </a:r>
          </a:p>
        </p:txBody>
      </p:sp>
      <p:pic>
        <p:nvPicPr>
          <p:cNvPr id="6" name="Content Placeholder 5" descr="A book cover with green and white symbols&#10;&#10;AI-generated content may be incorrect.">
            <a:extLst>
              <a:ext uri="{FF2B5EF4-FFF2-40B4-BE49-F238E27FC236}">
                <a16:creationId xmlns:a16="http://schemas.microsoft.com/office/drawing/2014/main" id="{53E3DEC6-6AAC-C753-A46B-4B8FEA81356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9737" y="1465118"/>
            <a:ext cx="2551835" cy="3950240"/>
          </a:xfrm>
        </p:spPr>
      </p:pic>
      <p:sp>
        <p:nvSpPr>
          <p:cNvPr id="4" name="Content Placeholder 3">
            <a:extLst>
              <a:ext uri="{FF2B5EF4-FFF2-40B4-BE49-F238E27FC236}">
                <a16:creationId xmlns:a16="http://schemas.microsoft.com/office/drawing/2014/main" id="{03F2385E-D1E1-904E-5C15-CF9DF5A2C13E}"/>
              </a:ext>
            </a:extLst>
          </p:cNvPr>
          <p:cNvSpPr>
            <a:spLocks noGrp="1"/>
          </p:cNvSpPr>
          <p:nvPr>
            <p:ph sz="half" idx="2"/>
          </p:nvPr>
        </p:nvSpPr>
        <p:spPr>
          <a:xfrm>
            <a:off x="3470564" y="1399280"/>
            <a:ext cx="6993082" cy="4575493"/>
          </a:xfrm>
          <a:ln w="38100">
            <a:solidFill>
              <a:schemeClr val="tx1"/>
            </a:solidFill>
          </a:ln>
        </p:spPr>
        <p:txBody>
          <a:bodyPr>
            <a:normAutofit fontScale="92500" lnSpcReduction="10000"/>
          </a:bodyPr>
          <a:lstStyle/>
          <a:p>
            <a:pPr marL="0" indent="0">
              <a:buNone/>
            </a:pPr>
            <a:endParaRPr lang="en-GB" sz="900" dirty="0"/>
          </a:p>
          <a:p>
            <a:pPr marL="0" indent="0">
              <a:buNone/>
            </a:pPr>
            <a:r>
              <a:rPr lang="en-GB" sz="3200" dirty="0"/>
              <a:t>Friedman’s most detailed proposals for a monetary regime were in his 1959 Millar lectures in New York, although he made many such statements - and they varied. </a:t>
            </a:r>
          </a:p>
          <a:p>
            <a:pPr marL="0" indent="0">
              <a:buNone/>
            </a:pPr>
            <a:endParaRPr lang="en-GB" sz="900" dirty="0"/>
          </a:p>
          <a:p>
            <a:pPr marL="0" indent="0">
              <a:buNone/>
            </a:pPr>
            <a:r>
              <a:rPr lang="en-GB" sz="3200" dirty="0"/>
              <a:t>The Millar lectures did refer to the 100% cash reserve idea, but with less prominence than a 1948 paper on the framework of monetary and fiscal policy (which in effect Friedman came to repudiate). </a:t>
            </a:r>
          </a:p>
        </p:txBody>
      </p:sp>
      <p:sp>
        <p:nvSpPr>
          <p:cNvPr id="7" name="TextBox 6">
            <a:extLst>
              <a:ext uri="{FF2B5EF4-FFF2-40B4-BE49-F238E27FC236}">
                <a16:creationId xmlns:a16="http://schemas.microsoft.com/office/drawing/2014/main" id="{CED1373B-A629-4F72-57FC-BBAC313D1572}"/>
              </a:ext>
            </a:extLst>
          </p:cNvPr>
          <p:cNvSpPr txBox="1"/>
          <p:nvPr/>
        </p:nvSpPr>
        <p:spPr>
          <a:xfrm>
            <a:off x="95681" y="5592021"/>
            <a:ext cx="3281364" cy="1200329"/>
          </a:xfrm>
          <a:prstGeom prst="rect">
            <a:avLst/>
          </a:prstGeom>
          <a:noFill/>
          <a:ln w="19050">
            <a:noFill/>
          </a:ln>
        </p:spPr>
        <p:txBody>
          <a:bodyPr wrap="square" rtlCol="0">
            <a:spAutoFit/>
          </a:bodyPr>
          <a:lstStyle/>
          <a:p>
            <a:r>
              <a:rPr lang="en-GB" dirty="0"/>
              <a:t>1983 printing of a 1960 book based on the 1959 Millar lectures at Fordham University in New York. </a:t>
            </a:r>
          </a:p>
        </p:txBody>
      </p:sp>
      <p:pic>
        <p:nvPicPr>
          <p:cNvPr id="12" name="Picture 11" descr="A person in a suit and tie&#10;&#10;AI-generated content may be incorrect.">
            <a:extLst>
              <a:ext uri="{FF2B5EF4-FFF2-40B4-BE49-F238E27FC236}">
                <a16:creationId xmlns:a16="http://schemas.microsoft.com/office/drawing/2014/main" id="{41897F67-EAAA-A4CA-B7BF-8BCBE31264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44175" y="2556147"/>
            <a:ext cx="1619250" cy="1943100"/>
          </a:xfrm>
          <a:prstGeom prst="rect">
            <a:avLst/>
          </a:prstGeom>
        </p:spPr>
      </p:pic>
    </p:spTree>
    <p:extLst>
      <p:ext uri="{BB962C8B-B14F-4D97-AF65-F5344CB8AC3E}">
        <p14:creationId xmlns:p14="http://schemas.microsoft.com/office/powerpoint/2010/main" val="131196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944B-F97F-828F-B179-FB15D4555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4AB4E-B3C5-5E90-9AB7-865790FDB2D0}"/>
              </a:ext>
            </a:extLst>
          </p:cNvPr>
          <p:cNvSpPr>
            <a:spLocks noGrp="1"/>
          </p:cNvSpPr>
          <p:nvPr>
            <p:ph type="title"/>
          </p:nvPr>
        </p:nvSpPr>
        <p:spPr>
          <a:xfrm>
            <a:off x="679737" y="166255"/>
            <a:ext cx="10674063" cy="1276387"/>
          </a:xfrm>
          <a:ln w="38100">
            <a:solidFill>
              <a:schemeClr val="accent6">
                <a:lumMod val="75000"/>
              </a:schemeClr>
            </a:solidFill>
          </a:ln>
        </p:spPr>
        <p:txBody>
          <a:bodyPr>
            <a:normAutofit fontScale="90000"/>
          </a:bodyPr>
          <a:lstStyle/>
          <a:p>
            <a:r>
              <a:rPr lang="en-GB" dirty="0"/>
              <a:t>Friedman blessed, but did not originate, the 100% cash reserve proposal</a:t>
            </a:r>
          </a:p>
        </p:txBody>
      </p:sp>
      <p:pic>
        <p:nvPicPr>
          <p:cNvPr id="9" name="Content Placeholder 8">
            <a:extLst>
              <a:ext uri="{FF2B5EF4-FFF2-40B4-BE49-F238E27FC236}">
                <a16:creationId xmlns:a16="http://schemas.microsoft.com/office/drawing/2014/main" id="{5BE46F2D-2D80-660A-4160-1747A8A9EA32}"/>
              </a:ext>
            </a:extLst>
          </p:cNvPr>
          <p:cNvPicPr>
            <a:picLocks noGrp="1" noChangeAspect="1"/>
          </p:cNvPicPr>
          <p:nvPr>
            <p:ph sz="half" idx="2"/>
          </p:nvPr>
        </p:nvPicPr>
        <p:blipFill>
          <a:blip r:embed="rId2"/>
          <a:stretch>
            <a:fillRect/>
          </a:stretch>
        </p:blipFill>
        <p:spPr>
          <a:xfrm>
            <a:off x="4353791" y="1724891"/>
            <a:ext cx="6899564" cy="4966854"/>
          </a:xfrm>
          <a:prstGeom prst="rect">
            <a:avLst/>
          </a:prstGeom>
          <a:ln w="38100">
            <a:solidFill>
              <a:prstClr val="black"/>
            </a:solidFill>
          </a:ln>
        </p:spPr>
      </p:pic>
      <p:pic>
        <p:nvPicPr>
          <p:cNvPr id="11" name="Content Placeholder 10" descr="A person in a suit and tie&#10;&#10;AI-generated content may be incorrect.">
            <a:extLst>
              <a:ext uri="{FF2B5EF4-FFF2-40B4-BE49-F238E27FC236}">
                <a16:creationId xmlns:a16="http://schemas.microsoft.com/office/drawing/2014/main" id="{83CAC187-EF6D-2693-017E-A8CE3F0A3151}"/>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9736" y="1791603"/>
            <a:ext cx="2064977" cy="2946652"/>
          </a:xfrm>
        </p:spPr>
      </p:pic>
      <p:sp>
        <p:nvSpPr>
          <p:cNvPr id="16" name="TextBox 15">
            <a:extLst>
              <a:ext uri="{FF2B5EF4-FFF2-40B4-BE49-F238E27FC236}">
                <a16:creationId xmlns:a16="http://schemas.microsoft.com/office/drawing/2014/main" id="{F9A4500B-3D9B-845F-1CB0-B7B782BDBEEB}"/>
              </a:ext>
            </a:extLst>
          </p:cNvPr>
          <p:cNvSpPr txBox="1"/>
          <p:nvPr/>
        </p:nvSpPr>
        <p:spPr>
          <a:xfrm>
            <a:off x="544655" y="5018809"/>
            <a:ext cx="3674054" cy="1569660"/>
          </a:xfrm>
          <a:prstGeom prst="rect">
            <a:avLst/>
          </a:prstGeom>
          <a:noFill/>
        </p:spPr>
        <p:txBody>
          <a:bodyPr wrap="square" rtlCol="0">
            <a:spAutoFit/>
          </a:bodyPr>
          <a:lstStyle/>
          <a:p>
            <a:r>
              <a:rPr lang="en-GB" sz="2400" dirty="0"/>
              <a:t>Irving Fisher wrote a book on </a:t>
            </a:r>
            <a:r>
              <a:rPr lang="en-GB" sz="2400" i="1" dirty="0"/>
              <a:t>100% Money </a:t>
            </a:r>
            <a:r>
              <a:rPr lang="en-GB" sz="2400" dirty="0"/>
              <a:t>in 1935, published by the Adelphi Press in New York. </a:t>
            </a:r>
          </a:p>
        </p:txBody>
      </p:sp>
    </p:spTree>
    <p:extLst>
      <p:ext uri="{BB962C8B-B14F-4D97-AF65-F5344CB8AC3E}">
        <p14:creationId xmlns:p14="http://schemas.microsoft.com/office/powerpoint/2010/main" val="162021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50E67-F094-1305-5465-A64974306E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EE3DB-6269-07AC-5CE6-EB800D33AFB7}"/>
              </a:ext>
            </a:extLst>
          </p:cNvPr>
          <p:cNvSpPr>
            <a:spLocks noGrp="1"/>
          </p:cNvSpPr>
          <p:nvPr>
            <p:ph type="title"/>
          </p:nvPr>
        </p:nvSpPr>
        <p:spPr>
          <a:xfrm>
            <a:off x="679737" y="166255"/>
            <a:ext cx="10674063" cy="1276387"/>
          </a:xfrm>
          <a:ln w="38100">
            <a:solidFill>
              <a:schemeClr val="accent6">
                <a:lumMod val="75000"/>
              </a:schemeClr>
            </a:solidFill>
          </a:ln>
        </p:spPr>
        <p:txBody>
          <a:bodyPr>
            <a:normAutofit fontScale="90000"/>
          </a:bodyPr>
          <a:lstStyle/>
          <a:p>
            <a:r>
              <a:rPr lang="en-GB" dirty="0"/>
              <a:t>Friedman blessed, but did not originate, the 100% cash reserve proposal</a:t>
            </a:r>
          </a:p>
        </p:txBody>
      </p:sp>
      <p:sp>
        <p:nvSpPr>
          <p:cNvPr id="16" name="TextBox 15">
            <a:extLst>
              <a:ext uri="{FF2B5EF4-FFF2-40B4-BE49-F238E27FC236}">
                <a16:creationId xmlns:a16="http://schemas.microsoft.com/office/drawing/2014/main" id="{7E594B10-3F36-0EFC-B00E-26A63BDEE8A1}"/>
              </a:ext>
            </a:extLst>
          </p:cNvPr>
          <p:cNvSpPr txBox="1"/>
          <p:nvPr/>
        </p:nvSpPr>
        <p:spPr>
          <a:xfrm>
            <a:off x="586218" y="4644736"/>
            <a:ext cx="3674054" cy="1938992"/>
          </a:xfrm>
          <a:prstGeom prst="rect">
            <a:avLst/>
          </a:prstGeom>
          <a:noFill/>
        </p:spPr>
        <p:txBody>
          <a:bodyPr wrap="square" rtlCol="0">
            <a:spAutoFit/>
          </a:bodyPr>
          <a:lstStyle/>
          <a:p>
            <a:r>
              <a:rPr lang="en-GB" sz="2400" dirty="0"/>
              <a:t>Henry Simons (1889 – 1946) was one of Friedman’s teachers at the University of Chicago in the early 1930s.  </a:t>
            </a:r>
          </a:p>
        </p:txBody>
      </p:sp>
      <p:pic>
        <p:nvPicPr>
          <p:cNvPr id="6" name="Content Placeholder 5" descr="A book cover with a picture of a person">
            <a:extLst>
              <a:ext uri="{FF2B5EF4-FFF2-40B4-BE49-F238E27FC236}">
                <a16:creationId xmlns:a16="http://schemas.microsoft.com/office/drawing/2014/main" id="{FA2875B5-3A80-2EEF-A23E-66E83D4A4C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39771" y="1617806"/>
            <a:ext cx="3353994" cy="4762844"/>
          </a:xfrm>
          <a:ln w="12700">
            <a:solidFill>
              <a:schemeClr val="tx1"/>
            </a:solidFill>
          </a:ln>
        </p:spPr>
      </p:pic>
      <p:pic>
        <p:nvPicPr>
          <p:cNvPr id="12" name="Content Placeholder 11" descr="A person in a suit&#10;&#10;AI-generated content may be incorrect.">
            <a:extLst>
              <a:ext uri="{FF2B5EF4-FFF2-40B4-BE49-F238E27FC236}">
                <a16:creationId xmlns:a16="http://schemas.microsoft.com/office/drawing/2014/main" id="{27CE030D-8B96-56AE-076A-11E90B9EFC8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9737" y="1915282"/>
            <a:ext cx="2495550" cy="2495550"/>
          </a:xfrm>
        </p:spPr>
      </p:pic>
      <p:sp>
        <p:nvSpPr>
          <p:cNvPr id="13" name="TextBox 12">
            <a:extLst>
              <a:ext uri="{FF2B5EF4-FFF2-40B4-BE49-F238E27FC236}">
                <a16:creationId xmlns:a16="http://schemas.microsoft.com/office/drawing/2014/main" id="{D6EF175A-5B71-32DD-4F7B-CA1837A3E328}"/>
              </a:ext>
            </a:extLst>
          </p:cNvPr>
          <p:cNvSpPr txBox="1"/>
          <p:nvPr/>
        </p:nvSpPr>
        <p:spPr>
          <a:xfrm>
            <a:off x="7931730" y="2966030"/>
            <a:ext cx="4048988" cy="3539430"/>
          </a:xfrm>
          <a:prstGeom prst="rect">
            <a:avLst/>
          </a:prstGeom>
          <a:noFill/>
        </p:spPr>
        <p:txBody>
          <a:bodyPr wrap="square" rtlCol="0">
            <a:spAutoFit/>
          </a:bodyPr>
          <a:lstStyle/>
          <a:p>
            <a:r>
              <a:rPr lang="en-GB" sz="2800" b="1" dirty="0">
                <a:solidFill>
                  <a:srgbClr val="3333CC"/>
                </a:solidFill>
              </a:rPr>
              <a:t>The 1948 book </a:t>
            </a:r>
            <a:r>
              <a:rPr lang="en-GB" sz="2800" b="1" i="1" dirty="0">
                <a:solidFill>
                  <a:srgbClr val="3333CC"/>
                </a:solidFill>
              </a:rPr>
              <a:t>Economic Policy for a Free Society </a:t>
            </a:r>
            <a:r>
              <a:rPr lang="en-GB" sz="2800" b="1" dirty="0">
                <a:solidFill>
                  <a:srgbClr val="3333CC"/>
                </a:solidFill>
              </a:rPr>
              <a:t>contained material from Simons’ 1934 </a:t>
            </a:r>
            <a:r>
              <a:rPr lang="en-GB" sz="2800" b="1" i="1" dirty="0">
                <a:solidFill>
                  <a:srgbClr val="3333CC"/>
                </a:solidFill>
              </a:rPr>
              <a:t>A Positive Program for Laissez-Faire</a:t>
            </a:r>
            <a:r>
              <a:rPr lang="en-GB" sz="2800" b="1" dirty="0">
                <a:solidFill>
                  <a:srgbClr val="3333CC"/>
                </a:solidFill>
              </a:rPr>
              <a:t>, including the 100% cash reserve proposal.  </a:t>
            </a:r>
          </a:p>
        </p:txBody>
      </p:sp>
      <p:sp>
        <p:nvSpPr>
          <p:cNvPr id="14" name="Rectangle: Rounded Corners 13">
            <a:extLst>
              <a:ext uri="{FF2B5EF4-FFF2-40B4-BE49-F238E27FC236}">
                <a16:creationId xmlns:a16="http://schemas.microsoft.com/office/drawing/2014/main" id="{B39C80AA-6201-925A-B797-C07031F3B160}"/>
              </a:ext>
            </a:extLst>
          </p:cNvPr>
          <p:cNvSpPr/>
          <p:nvPr/>
        </p:nvSpPr>
        <p:spPr>
          <a:xfrm>
            <a:off x="9268691" y="972125"/>
            <a:ext cx="2712027" cy="17976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But the 100% cash requirement is hugely interventionist…!</a:t>
            </a:r>
          </a:p>
        </p:txBody>
      </p:sp>
    </p:spTree>
    <p:extLst>
      <p:ext uri="{BB962C8B-B14F-4D97-AF65-F5344CB8AC3E}">
        <p14:creationId xmlns:p14="http://schemas.microsoft.com/office/powerpoint/2010/main" val="48145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895CEC-83F6-2D93-A376-EFF9F80A16D8}"/>
              </a:ext>
            </a:extLst>
          </p:cNvPr>
          <p:cNvSpPr>
            <a:spLocks noGrp="1"/>
          </p:cNvSpPr>
          <p:nvPr>
            <p:ph type="body" sz="half" idx="2"/>
          </p:nvPr>
        </p:nvSpPr>
        <p:spPr>
          <a:xfrm>
            <a:off x="228601" y="685800"/>
            <a:ext cx="5403272" cy="3811588"/>
          </a:xfrm>
        </p:spPr>
        <p:txBody>
          <a:bodyPr>
            <a:noAutofit/>
          </a:bodyPr>
          <a:lstStyle/>
          <a:p>
            <a:r>
              <a:rPr lang="en-GB" sz="3600" b="1" dirty="0">
                <a:solidFill>
                  <a:srgbClr val="FF0000"/>
                </a:solidFill>
              </a:rPr>
              <a:t>Irving Fisher tried to persuade Keynes of the virtues of the 100% cash reserve idea, but Keynes wasn’t interested. But Keynes did not see the plan as viable practically or politically. The banking industry was opposed. Indeed, it was </a:t>
            </a:r>
          </a:p>
          <a:p>
            <a:r>
              <a:rPr lang="en-GB" sz="3600" b="1" dirty="0">
                <a:solidFill>
                  <a:srgbClr val="FF0000"/>
                </a:solidFill>
              </a:rPr>
              <a:t>100% opposed. </a:t>
            </a:r>
          </a:p>
        </p:txBody>
      </p:sp>
      <p:pic>
        <p:nvPicPr>
          <p:cNvPr id="7" name="Picture 6">
            <a:extLst>
              <a:ext uri="{FF2B5EF4-FFF2-40B4-BE49-F238E27FC236}">
                <a16:creationId xmlns:a16="http://schemas.microsoft.com/office/drawing/2014/main" id="{E3E5FDC2-45BC-38A8-A950-D992C17087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8225" y="1380117"/>
            <a:ext cx="6175174" cy="3751118"/>
          </a:xfrm>
          <a:prstGeom prst="rect">
            <a:avLst/>
          </a:prstGeom>
          <a:noFill/>
          <a:ln w="19050">
            <a:solidFill>
              <a:schemeClr val="tx1"/>
            </a:solidFill>
          </a:ln>
        </p:spPr>
      </p:pic>
    </p:spTree>
    <p:extLst>
      <p:ext uri="{BB962C8B-B14F-4D97-AF65-F5344CB8AC3E}">
        <p14:creationId xmlns:p14="http://schemas.microsoft.com/office/powerpoint/2010/main" val="334097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7CB0-A743-E63E-5388-73951B2DF6DB}"/>
              </a:ext>
            </a:extLst>
          </p:cNvPr>
          <p:cNvSpPr>
            <a:spLocks noGrp="1"/>
          </p:cNvSpPr>
          <p:nvPr>
            <p:ph type="title"/>
          </p:nvPr>
        </p:nvSpPr>
        <p:spPr>
          <a:xfrm>
            <a:off x="838200" y="207819"/>
            <a:ext cx="10515600" cy="1693717"/>
          </a:xfrm>
          <a:ln w="38100">
            <a:solidFill>
              <a:schemeClr val="accent6">
                <a:lumMod val="75000"/>
              </a:schemeClr>
            </a:solidFill>
          </a:ln>
        </p:spPr>
        <p:txBody>
          <a:bodyPr>
            <a:normAutofit/>
          </a:bodyPr>
          <a:lstStyle/>
          <a:p>
            <a:r>
              <a:rPr lang="en-GB" sz="4000" dirty="0"/>
              <a:t>The radicalism of the alternative answers from Hayek and Friedman </a:t>
            </a:r>
            <a:r>
              <a:rPr lang="en-GB" sz="3200" dirty="0"/>
              <a:t>(and indeed the Chicago School more generally, and Irving Fisher)</a:t>
            </a:r>
          </a:p>
        </p:txBody>
      </p:sp>
      <p:sp>
        <p:nvSpPr>
          <p:cNvPr id="3" name="Content Placeholder 2">
            <a:extLst>
              <a:ext uri="{FF2B5EF4-FFF2-40B4-BE49-F238E27FC236}">
                <a16:creationId xmlns:a16="http://schemas.microsoft.com/office/drawing/2014/main" id="{2C95FA02-3531-DED3-952B-BD5488486A7B}"/>
              </a:ext>
            </a:extLst>
          </p:cNvPr>
          <p:cNvSpPr>
            <a:spLocks noGrp="1"/>
          </p:cNvSpPr>
          <p:nvPr>
            <p:ph idx="1"/>
          </p:nvPr>
        </p:nvSpPr>
        <p:spPr>
          <a:xfrm>
            <a:off x="218209" y="2047008"/>
            <a:ext cx="11824855" cy="4675909"/>
          </a:xfrm>
        </p:spPr>
        <p:txBody>
          <a:bodyPr>
            <a:normAutofit fontScale="92500" lnSpcReduction="20000"/>
          </a:bodyPr>
          <a:lstStyle/>
          <a:p>
            <a:endParaRPr lang="en-GB" sz="900" dirty="0"/>
          </a:p>
          <a:p>
            <a:r>
              <a:rPr lang="en-GB" dirty="0"/>
              <a:t>Free-market liberalism lacks a consensus in this central area of economics, but notice the </a:t>
            </a:r>
            <a:r>
              <a:rPr lang="en-GB" b="1" dirty="0">
                <a:solidFill>
                  <a:srgbClr val="FF0000"/>
                </a:solidFill>
              </a:rPr>
              <a:t>radicalism of the answers discussed so far</a:t>
            </a:r>
            <a:r>
              <a:rPr lang="en-GB" dirty="0"/>
              <a:t>. </a:t>
            </a:r>
            <a:r>
              <a:rPr lang="en-GB" b="1" dirty="0">
                <a:solidFill>
                  <a:srgbClr val="FF0000"/>
                </a:solidFill>
              </a:rPr>
              <a:t>Hayek wanted to scrap legal tender laws, and to end altogether state involvement in money creation and monetary policy</a:t>
            </a:r>
            <a:r>
              <a:rPr lang="en-GB" dirty="0"/>
              <a:t>; Friedman – whose contributions to the subject fluctuated and might even be described as volatile – mostly went along with the position (taken by Irving Fisher and Henry Simons in the 1930s) that huge fluctuations in bank lending to the private sector, and the consequent movements in the quantity of money, were pernicious in their wider economic effects. In this sense they all blamed the Great Depression on the private creation of money. </a:t>
            </a:r>
            <a:r>
              <a:rPr lang="en-GB" b="1" dirty="0">
                <a:solidFill>
                  <a:srgbClr val="FF0000"/>
                </a:solidFill>
              </a:rPr>
              <a:t>So they wanted the state to dominate money creation and monetary policy</a:t>
            </a:r>
            <a:r>
              <a:rPr lang="en-GB" dirty="0"/>
              <a:t>. </a:t>
            </a:r>
          </a:p>
          <a:p>
            <a:r>
              <a:rPr lang="en-GB" dirty="0"/>
              <a:t>The only shared aspect of their very different treatments of the subject was </a:t>
            </a:r>
            <a:r>
              <a:rPr lang="en-GB" b="1" dirty="0">
                <a:solidFill>
                  <a:srgbClr val="FF0000"/>
                </a:solidFill>
              </a:rPr>
              <a:t>extreme radicalism</a:t>
            </a:r>
            <a:r>
              <a:rPr lang="en-GB" dirty="0"/>
              <a:t>, perhaps rooted in Hayek’s case in a commitment to freedom as an ultimate value. (In my view, it is difficult to say the same thing about Simons, Fisher, Friedman and the Chicago School, but they thought they were defending the market economy.) </a:t>
            </a:r>
          </a:p>
        </p:txBody>
      </p:sp>
    </p:spTree>
    <p:extLst>
      <p:ext uri="{BB962C8B-B14F-4D97-AF65-F5344CB8AC3E}">
        <p14:creationId xmlns:p14="http://schemas.microsoft.com/office/powerpoint/2010/main" val="3032698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3769</Words>
  <Application>Microsoft Office PowerPoint</Application>
  <PresentationFormat>Widescreen</PresentationFormat>
  <Paragraphs>160</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Algerian</vt:lpstr>
      <vt:lpstr>Aptos</vt:lpstr>
      <vt:lpstr>Aptos Display</vt:lpstr>
      <vt:lpstr>Arial</vt:lpstr>
      <vt:lpstr>Calibri</vt:lpstr>
      <vt:lpstr>Office Theme</vt:lpstr>
      <vt:lpstr>PowerPoint Presentation</vt:lpstr>
      <vt:lpstr>Lack of agreement among free-market liberals on the state and the monetary regime: Friedman and Hayek at opposite extremes</vt:lpstr>
      <vt:lpstr>Hayek and ‘choice in currency’, 1976, followed by more detailed argument in a 1978 pamphlet from the London-based think tank, the Institute of Economic Affairs</vt:lpstr>
      <vt:lpstr>Hayek and ‘choice in currency’, 1976, followed by more detailed argument in a 1978 pamphlet from the London-based think tank, the Institute of Economic Affairs</vt:lpstr>
      <vt:lpstr>Friedman and the 100% cash reserve proposal</vt:lpstr>
      <vt:lpstr>Friedman blessed, but did not originate, the 100% cash reserve proposal</vt:lpstr>
      <vt:lpstr>Friedman blessed, but did not originate, the 100% cash reserve proposal</vt:lpstr>
      <vt:lpstr>PowerPoint Presentation</vt:lpstr>
      <vt:lpstr>The radicalism of the alternative answers from Hayek and Friedman (and indeed the Chicago School more generally, and Irving Fisher)</vt:lpstr>
      <vt:lpstr>The radicalism of the alternative answers from Hayek and Friedman (and indeed the Chicago School more generally, and Irving Fisher)</vt:lpstr>
      <vt:lpstr>The current monetary system: the state, the central bank and commercial banks </vt:lpstr>
      <vt:lpstr>The current monetary system: the state, the central bank and commercial banks </vt:lpstr>
      <vt:lpstr>In the rest of this presentation, I distinguish between liberalism (where a government monopolizes the means of coercion, and protects the freedom of individuals and their property under the law) and anarchism (where, ideally, societies…somehow… exist without government at all). (I know Friedman was not an anarchist; I am pretty sure Hayek – the author of The Constitution of Liberty – was not one either, but don’t have chapter and verse.) </vt:lpstr>
      <vt:lpstr>So we are talking about societies/nations which have governments, and where governments have finances, i.e., tax revenues plus the more general powers of the fisc, as well as expenditures. As the government has finances, it also – in modern circumstances – has relations with the banking system, and it makes sense to talk of ‘the government’s bank’ (or perhaps the government’s banks in the plural – another discussion point). </vt:lpstr>
      <vt:lpstr>I. Answer to Hayek</vt:lpstr>
      <vt:lpstr>I. Answer to Hayek</vt:lpstr>
      <vt:lpstr>I. Answer to Hayek</vt:lpstr>
      <vt:lpstr>I. Answer to Hayek</vt:lpstr>
      <vt:lpstr>II. Answer to Friedman</vt:lpstr>
      <vt:lpstr>Evolution of goldsmiths into bankers: the beginnings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Embryonic banking becoming true banking 3. – The Eureka moment! </vt:lpstr>
      <vt:lpstr>Embryonic banking  becoming true banking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present system – and the historical background to its main features</vt:lpstr>
      <vt:lpstr>The present system – and the historical background to its main features</vt:lpstr>
      <vt:lpstr>II. Answer to Friedman</vt:lpstr>
      <vt:lpstr>II. Answer to Friedman</vt:lpstr>
      <vt:lpstr>Concluding notes on some characteristics of the argument(s) just presented</vt:lpstr>
      <vt:lpstr>Final comments, as a sort of addendum 1.</vt:lpstr>
      <vt:lpstr>Final comments, as a sort of addendum 2.</vt:lpstr>
      <vt:lpstr>Concluding notes on some characteristics of the argument(s) just presented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Congdon</dc:creator>
  <cp:lastModifiedBy>Tim Congdon</cp:lastModifiedBy>
  <cp:revision>8</cp:revision>
  <cp:lastPrinted>2025-08-19T14:45:40Z</cp:lastPrinted>
  <dcterms:created xsi:type="dcterms:W3CDTF">2025-08-18T10:14:05Z</dcterms:created>
  <dcterms:modified xsi:type="dcterms:W3CDTF">2025-08-20T15:41:14Z</dcterms:modified>
</cp:coreProperties>
</file>