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87" r:id="rId2"/>
    <p:sldId id="259" r:id="rId3"/>
    <p:sldId id="260" r:id="rId4"/>
    <p:sldId id="261" r:id="rId5"/>
    <p:sldId id="262" r:id="rId6"/>
    <p:sldId id="275" r:id="rId7"/>
    <p:sldId id="264" r:id="rId8"/>
    <p:sldId id="267" r:id="rId9"/>
    <p:sldId id="268" r:id="rId10"/>
    <p:sldId id="265" r:id="rId11"/>
    <p:sldId id="269" r:id="rId12"/>
    <p:sldId id="279" r:id="rId13"/>
    <p:sldId id="270" r:id="rId14"/>
    <p:sldId id="271" r:id="rId15"/>
    <p:sldId id="273" r:id="rId16"/>
    <p:sldId id="272" r:id="rId17"/>
    <p:sldId id="277" r:id="rId18"/>
    <p:sldId id="280" r:id="rId19"/>
    <p:sldId id="274" r:id="rId20"/>
    <p:sldId id="281" r:id="rId21"/>
    <p:sldId id="285" r:id="rId22"/>
    <p:sldId id="282" r:id="rId23"/>
    <p:sldId id="283" r:id="rId24"/>
    <p:sldId id="284" r:id="rId25"/>
    <p:sldId id="28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212F94-9C12-4F17-BE1A-8AD350BA6570}" v="1" dt="2026-01-20T12:33:13.7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2" d="100"/>
          <a:sy n="92" d="100"/>
        </p:scale>
        <p:origin x="1314" y="306"/>
      </p:cViewPr>
      <p:guideLst/>
    </p:cSldViewPr>
  </p:slideViewPr>
  <p:notesTextViewPr>
    <p:cViewPr>
      <p:scale>
        <a:sx n="1" d="1"/>
        <a:sy n="1" d="1"/>
      </p:scale>
      <p:origin x="0" y="0"/>
    </p:cViewPr>
  </p:notesTextViewPr>
  <p:sorterViewPr>
    <p:cViewPr>
      <p:scale>
        <a:sx n="100" d="100"/>
        <a:sy n="100" d="100"/>
      </p:scale>
      <p:origin x="0" y="-23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33F03B-935F-4F43-B14E-5D357A62F8D6}" type="datetimeFigureOut">
              <a:rPr lang="en-GB" smtClean="0"/>
              <a:t>20/01/2026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116D6F-BF95-4D54-BC2A-FDE76B867F6A}" type="slidenum">
              <a:rPr lang="en-GB" smtClean="0"/>
              <a:t>‹#›</a:t>
            </a:fld>
            <a:endParaRPr lang="en-GB"/>
          </a:p>
        </p:txBody>
      </p:sp>
    </p:spTree>
    <p:extLst>
      <p:ext uri="{BB962C8B-B14F-4D97-AF65-F5344CB8AC3E}">
        <p14:creationId xmlns:p14="http://schemas.microsoft.com/office/powerpoint/2010/main" val="1455813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73C30C6B-0ADE-6429-3A60-8FC9788829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7BD87DCB-B3D7-DA0D-EC24-C7DB70A3A94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4100" name="Slide Number Placeholder 3">
            <a:extLst>
              <a:ext uri="{FF2B5EF4-FFF2-40B4-BE49-F238E27FC236}">
                <a16:creationId xmlns:a16="http://schemas.microsoft.com/office/drawing/2014/main" id="{1855D15B-E561-0A20-9503-132EB98EACF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fontAlgn="base">
              <a:spcBef>
                <a:spcPct val="0"/>
              </a:spcBef>
              <a:spcAft>
                <a:spcPct val="0"/>
              </a:spcAft>
              <a:defRPr>
                <a:solidFill>
                  <a:schemeClr val="tx1"/>
                </a:solidFill>
                <a:latin typeface="Aptos" panose="020B0004020202020204" pitchFamily="34" charset="0"/>
              </a:defRPr>
            </a:lvl6pPr>
            <a:lvl7pPr marL="2971800" indent="-228600" fontAlgn="base">
              <a:spcBef>
                <a:spcPct val="0"/>
              </a:spcBef>
              <a:spcAft>
                <a:spcPct val="0"/>
              </a:spcAft>
              <a:defRPr>
                <a:solidFill>
                  <a:schemeClr val="tx1"/>
                </a:solidFill>
                <a:latin typeface="Aptos" panose="020B0004020202020204" pitchFamily="34" charset="0"/>
              </a:defRPr>
            </a:lvl7pPr>
            <a:lvl8pPr marL="3429000" indent="-228600" fontAlgn="base">
              <a:spcBef>
                <a:spcPct val="0"/>
              </a:spcBef>
              <a:spcAft>
                <a:spcPct val="0"/>
              </a:spcAft>
              <a:defRPr>
                <a:solidFill>
                  <a:schemeClr val="tx1"/>
                </a:solidFill>
                <a:latin typeface="Aptos" panose="020B0004020202020204" pitchFamily="34" charset="0"/>
              </a:defRPr>
            </a:lvl8pPr>
            <a:lvl9pPr marL="3886200" indent="-228600" fontAlgn="base">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727D4D13-FBCA-4FA5-AE05-CE489525EDE3}" type="slidenum">
              <a:rPr lang="en-GB" altLang="en-US">
                <a:latin typeface="Calibri" panose="020F0502020204030204" pitchFamily="34" charset="0"/>
                <a:cs typeface="Arial" panose="020B0604020202020204" pitchFamily="34" charset="0"/>
              </a:rPr>
              <a:pPr fontAlgn="base">
                <a:spcBef>
                  <a:spcPct val="0"/>
                </a:spcBef>
                <a:spcAft>
                  <a:spcPct val="0"/>
                </a:spcAft>
              </a:pPr>
              <a:t>1</a:t>
            </a:fld>
            <a:endParaRPr lang="en-GB" altLang="en-US">
              <a:latin typeface="Calibri" panose="020F050202020403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79561-E449-1B60-7272-366D1A73BB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9F4A055-EDCD-1125-1FE7-5881F0C107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DC9924F-5F76-8EAF-AEF8-000688851F4B}"/>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5" name="Footer Placeholder 4">
            <a:extLst>
              <a:ext uri="{FF2B5EF4-FFF2-40B4-BE49-F238E27FC236}">
                <a16:creationId xmlns:a16="http://schemas.microsoft.com/office/drawing/2014/main" id="{60234B02-731D-CA16-BD81-D88C7E1834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BBC99C-9A63-C96A-3EB4-693D868A7D50}"/>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2440611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D4419-8DAD-1904-2D9A-ABF0C75A555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F33E128-A3ED-7827-A914-921909100C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030B24-DC19-F5FE-69F7-97CE3783FE61}"/>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5" name="Footer Placeholder 4">
            <a:extLst>
              <a:ext uri="{FF2B5EF4-FFF2-40B4-BE49-F238E27FC236}">
                <a16:creationId xmlns:a16="http://schemas.microsoft.com/office/drawing/2014/main" id="{F6F50111-7451-90C5-99A6-C3CFA5EAD0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C6C5D0-85DA-29E6-1329-0AD5862E37A1}"/>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4052967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2E4A13-4798-6C89-5D88-C5A7631243B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FDF90A-09B9-B6CB-FA2C-80DCC2F3A4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1FC719-271C-4792-5A3E-69008E53D307}"/>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5" name="Footer Placeholder 4">
            <a:extLst>
              <a:ext uri="{FF2B5EF4-FFF2-40B4-BE49-F238E27FC236}">
                <a16:creationId xmlns:a16="http://schemas.microsoft.com/office/drawing/2014/main" id="{47088B78-894A-6FFB-01B2-93F8273729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F97003-4870-1782-7D70-EBC6B5B6E911}"/>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2416147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D4378-45F6-2AC4-8945-42F6196C6BE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E3EA64-7209-B6FE-D2F9-09554551D0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A98EEB-3AF2-A6DD-8B10-C6C5EBDFD969}"/>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5" name="Footer Placeholder 4">
            <a:extLst>
              <a:ext uri="{FF2B5EF4-FFF2-40B4-BE49-F238E27FC236}">
                <a16:creationId xmlns:a16="http://schemas.microsoft.com/office/drawing/2014/main" id="{62E816F1-B38E-7AFD-6770-0F7DC955CA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38BBD8-8066-5C3A-C2E5-EF13E91DDB71}"/>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2522473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4394B-27DF-C226-D159-5B489FEF50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9B7979-DA7C-90F8-F977-268F4FD6D58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4FBA72-E889-2060-5865-1237336A6726}"/>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5" name="Footer Placeholder 4">
            <a:extLst>
              <a:ext uri="{FF2B5EF4-FFF2-40B4-BE49-F238E27FC236}">
                <a16:creationId xmlns:a16="http://schemas.microsoft.com/office/drawing/2014/main" id="{EF16D21D-666E-FD09-D096-549991DC08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172E86-301E-BBBE-CEA1-6E2AE8D404D5}"/>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262988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55C26-6E9A-B1A6-2CEC-47A75472D67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1A4EC3-CDD6-0CBA-725C-7822E05873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C851A4C-5D07-A839-249B-38703642C3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D25E1C1-0EDB-B9A1-250B-5CA25ACDBD0B}"/>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6" name="Footer Placeholder 5">
            <a:extLst>
              <a:ext uri="{FF2B5EF4-FFF2-40B4-BE49-F238E27FC236}">
                <a16:creationId xmlns:a16="http://schemas.microsoft.com/office/drawing/2014/main" id="{FC9656F6-3722-A8A3-CD22-1C6B8057A3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973CE8-D98E-A356-8C94-E31715C98424}"/>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2088154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F483-48BD-307F-928B-79817AF53F3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937503-789B-7C99-D17A-896A754DF3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5A4F73-10DB-1EEB-A8EF-32946825BD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515A451-0FC7-EADE-F624-5C0DA023B4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9071CD-C878-2A95-6A8E-193D343F57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833E8FF-F728-CD7F-A811-05FF9AFFB5C6}"/>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8" name="Footer Placeholder 7">
            <a:extLst>
              <a:ext uri="{FF2B5EF4-FFF2-40B4-BE49-F238E27FC236}">
                <a16:creationId xmlns:a16="http://schemas.microsoft.com/office/drawing/2014/main" id="{684C1E75-362E-4DAB-F50E-E95D1414852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E766336-036F-3955-923B-502689B1B642}"/>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3383471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180B5-E799-8544-9E65-D22F9A4058D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97A911F-EF0C-E45C-50FD-DDED0840D9B2}"/>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4" name="Footer Placeholder 3">
            <a:extLst>
              <a:ext uri="{FF2B5EF4-FFF2-40B4-BE49-F238E27FC236}">
                <a16:creationId xmlns:a16="http://schemas.microsoft.com/office/drawing/2014/main" id="{7B6646C8-1A13-983B-813E-B23E79F80A0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78D0A2-5253-32A9-5B20-5B578DAA1C8E}"/>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242380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8C2E9C-34D3-5520-1DA1-8E3AE97DE84B}"/>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3" name="Footer Placeholder 2">
            <a:extLst>
              <a:ext uri="{FF2B5EF4-FFF2-40B4-BE49-F238E27FC236}">
                <a16:creationId xmlns:a16="http://schemas.microsoft.com/office/drawing/2014/main" id="{43C16DE7-1572-3DF1-2E09-8E50B2D353F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FF917B8-0A1D-1B89-2031-8DE8BA81E9F8}"/>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94904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BBB10-6EE4-D89D-6A80-22F3F69F33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29772E7-B04B-6807-3EBD-16C6586D99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686C8CB-12F3-51A7-4FC9-5C14995208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82C483-028E-ACC7-9406-ED1C598E2474}"/>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6" name="Footer Placeholder 5">
            <a:extLst>
              <a:ext uri="{FF2B5EF4-FFF2-40B4-BE49-F238E27FC236}">
                <a16:creationId xmlns:a16="http://schemas.microsoft.com/office/drawing/2014/main" id="{A8BD3E14-E617-29D6-F286-B69BC0896B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8D6BEB-C977-1F9E-3E04-FEE87A3D3EB3}"/>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1862756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D5B1E-8C97-23A5-21DD-91A822FD19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018A414-FE42-0675-1D17-A8220930A4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0069835-7ABC-D4BB-664B-1CA266BE62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4C7A1F-C50A-ED9D-544B-73739DC6A1AF}"/>
              </a:ext>
            </a:extLst>
          </p:cNvPr>
          <p:cNvSpPr>
            <a:spLocks noGrp="1"/>
          </p:cNvSpPr>
          <p:nvPr>
            <p:ph type="dt" sz="half" idx="10"/>
          </p:nvPr>
        </p:nvSpPr>
        <p:spPr/>
        <p:txBody>
          <a:bodyPr/>
          <a:lstStyle/>
          <a:p>
            <a:fld id="{398B8462-206D-433D-9755-92D1BCC41261}" type="datetimeFigureOut">
              <a:rPr lang="en-GB" smtClean="0"/>
              <a:t>16/01/2026</a:t>
            </a:fld>
            <a:endParaRPr lang="en-GB"/>
          </a:p>
        </p:txBody>
      </p:sp>
      <p:sp>
        <p:nvSpPr>
          <p:cNvPr id="6" name="Footer Placeholder 5">
            <a:extLst>
              <a:ext uri="{FF2B5EF4-FFF2-40B4-BE49-F238E27FC236}">
                <a16:creationId xmlns:a16="http://schemas.microsoft.com/office/drawing/2014/main" id="{A019E31C-CF20-1F17-DCE9-839EE392C2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F24118-0063-EF5E-5861-02E3A96DC944}"/>
              </a:ext>
            </a:extLst>
          </p:cNvPr>
          <p:cNvSpPr>
            <a:spLocks noGrp="1"/>
          </p:cNvSpPr>
          <p:nvPr>
            <p:ph type="sldNum" sz="quarter" idx="12"/>
          </p:nvPr>
        </p:nvSpPr>
        <p:spPr/>
        <p:txBody>
          <a:bodyPr/>
          <a:lstStyle/>
          <a:p>
            <a:fld id="{00DD8350-359E-4D2B-95B9-CC100C059ECD}" type="slidenum">
              <a:rPr lang="en-GB" smtClean="0"/>
              <a:t>‹#›</a:t>
            </a:fld>
            <a:endParaRPr lang="en-GB"/>
          </a:p>
        </p:txBody>
      </p:sp>
    </p:spTree>
    <p:extLst>
      <p:ext uri="{BB962C8B-B14F-4D97-AF65-F5344CB8AC3E}">
        <p14:creationId xmlns:p14="http://schemas.microsoft.com/office/powerpoint/2010/main" val="704746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4427B8-09F3-66C6-4899-BEE3BC6B64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7E8404B-918F-79FA-3909-0F977FED68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7F63BF-23F2-0D73-51C8-A7C36DDC32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98B8462-206D-433D-9755-92D1BCC41261}" type="datetimeFigureOut">
              <a:rPr lang="en-GB" smtClean="0"/>
              <a:t>16/01/2026</a:t>
            </a:fld>
            <a:endParaRPr lang="en-GB"/>
          </a:p>
        </p:txBody>
      </p:sp>
      <p:sp>
        <p:nvSpPr>
          <p:cNvPr id="5" name="Footer Placeholder 4">
            <a:extLst>
              <a:ext uri="{FF2B5EF4-FFF2-40B4-BE49-F238E27FC236}">
                <a16:creationId xmlns:a16="http://schemas.microsoft.com/office/drawing/2014/main" id="{668DABBD-D457-A2B4-51B2-3D9772F41A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00469D6-BDBA-60B1-0C04-DF31D5FF42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0DD8350-359E-4D2B-95B9-CC100C059ECD}" type="slidenum">
              <a:rPr lang="en-GB" smtClean="0"/>
              <a:t>‹#›</a:t>
            </a:fld>
            <a:endParaRPr lang="en-GB"/>
          </a:p>
        </p:txBody>
      </p:sp>
    </p:spTree>
    <p:extLst>
      <p:ext uri="{BB962C8B-B14F-4D97-AF65-F5344CB8AC3E}">
        <p14:creationId xmlns:p14="http://schemas.microsoft.com/office/powerpoint/2010/main" val="681782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William_Ewart_Gladstone" TargetMode="External"/><Relationship Id="rId2" Type="http://schemas.openxmlformats.org/officeDocument/2006/relationships/image" Target="../media/image7.jpg"/><Relationship Id="rId1" Type="http://schemas.openxmlformats.org/officeDocument/2006/relationships/slideLayout" Target="../slideLayouts/slideLayout5.xml"/><Relationship Id="rId5" Type="http://schemas.openxmlformats.org/officeDocument/2006/relationships/hyperlink" Target="https://informationtransfereconomics.blogspot.com/2017/07/" TargetMode="Externa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en.wikipedia.org/wiki/William_Ewart_Gladstone" TargetMode="External"/><Relationship Id="rId2" Type="http://schemas.openxmlformats.org/officeDocument/2006/relationships/image" Target="../media/image7.jpg"/><Relationship Id="rId1" Type="http://schemas.openxmlformats.org/officeDocument/2006/relationships/slideLayout" Target="../slideLayouts/slideLayout5.xml"/><Relationship Id="rId5" Type="http://schemas.openxmlformats.org/officeDocument/2006/relationships/hyperlink" Target="https://informationtransfereconomics.blogspot.com/2017/07/" TargetMode="Externa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ubtitle 2">
            <a:extLst>
              <a:ext uri="{FF2B5EF4-FFF2-40B4-BE49-F238E27FC236}">
                <a16:creationId xmlns:a16="http://schemas.microsoft.com/office/drawing/2014/main" id="{9779DD05-941D-C8BC-E113-9C7226B27C86}"/>
              </a:ext>
            </a:extLst>
          </p:cNvPr>
          <p:cNvSpPr>
            <a:spLocks noGrp="1" noChangeArrowheads="1"/>
          </p:cNvSpPr>
          <p:nvPr>
            <p:ph type="subTitle" idx="1"/>
          </p:nvPr>
        </p:nvSpPr>
        <p:spPr>
          <a:xfrm>
            <a:off x="0" y="1679575"/>
            <a:ext cx="12192000" cy="5178425"/>
          </a:xfrm>
          <a:solidFill>
            <a:srgbClr val="99CCFF"/>
          </a:solidFill>
        </p:spPr>
        <p:txBody>
          <a:bodyPr>
            <a:normAutofit/>
          </a:bodyPr>
          <a:lstStyle/>
          <a:p>
            <a:endParaRPr lang="en-GB" altLang="en-US" sz="800" dirty="0">
              <a:solidFill>
                <a:srgbClr val="33CCFF"/>
              </a:solidFill>
            </a:endParaRPr>
          </a:p>
          <a:p>
            <a:endParaRPr lang="en-GB" altLang="en-US" sz="1200" b="1" dirty="0"/>
          </a:p>
          <a:p>
            <a:endParaRPr lang="en-GB" altLang="en-US" sz="800" b="1" dirty="0"/>
          </a:p>
          <a:p>
            <a:r>
              <a:rPr lang="en-GB" altLang="en-US" sz="4400" b="1" dirty="0"/>
              <a:t>A new “monetary-fiscal settlement”?:              </a:t>
            </a:r>
            <a:r>
              <a:rPr lang="en-GB" altLang="en-US" sz="4800" b="1" dirty="0"/>
              <a:t>the case for a balanced budget rule</a:t>
            </a:r>
          </a:p>
          <a:p>
            <a:r>
              <a:rPr lang="en-GB" altLang="en-US" sz="3200" i="1" dirty="0"/>
              <a:t>A presentation by Professor Tim Congdon CBE, </a:t>
            </a:r>
          </a:p>
          <a:p>
            <a:r>
              <a:rPr lang="en-GB" altLang="en-US" sz="3200" i="1" dirty="0"/>
              <a:t>Chair of the Institute of International Monetary Research,</a:t>
            </a:r>
          </a:p>
          <a:p>
            <a:r>
              <a:rPr lang="en-GB" altLang="en-US" sz="3600" i="1" dirty="0"/>
              <a:t>in January 2026   </a:t>
            </a:r>
          </a:p>
        </p:txBody>
      </p:sp>
      <p:pic>
        <p:nvPicPr>
          <p:cNvPr id="3075" name="Picture 2" descr="C:\Users\John\AppData\Local\Microsoft\Windows\Temporary Internet Files\Content.IE5\B5N1OQ7X\IIMR-Logo03-1.jpg">
            <a:extLst>
              <a:ext uri="{FF2B5EF4-FFF2-40B4-BE49-F238E27FC236}">
                <a16:creationId xmlns:a16="http://schemas.microsoft.com/office/drawing/2014/main" id="{3F468613-D9FC-0853-98F8-64F75831CC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988" y="169863"/>
            <a:ext cx="3917950" cy="1358900"/>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5CA12-4AAC-F803-2140-82F633EA5B0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F724F8F-8E30-84BF-BDE0-2F8CEEE1C4F1}"/>
              </a:ext>
            </a:extLst>
          </p:cNvPr>
          <p:cNvPicPr>
            <a:picLocks noChangeAspect="1"/>
          </p:cNvPicPr>
          <p:nvPr/>
        </p:nvPicPr>
        <p:blipFill>
          <a:blip r:embed="rId2"/>
          <a:stretch>
            <a:fillRect/>
          </a:stretch>
        </p:blipFill>
        <p:spPr>
          <a:xfrm>
            <a:off x="0" y="0"/>
            <a:ext cx="12191999" cy="6951518"/>
          </a:xfrm>
          <a:prstGeom prst="rect">
            <a:avLst/>
          </a:prstGeom>
        </p:spPr>
      </p:pic>
      <p:sp>
        <p:nvSpPr>
          <p:cNvPr id="3" name="Star: 5 Points 2">
            <a:extLst>
              <a:ext uri="{FF2B5EF4-FFF2-40B4-BE49-F238E27FC236}">
                <a16:creationId xmlns:a16="http://schemas.microsoft.com/office/drawing/2014/main" id="{CA5C1F75-62FD-BDC5-492B-4FBB49A38441}"/>
              </a:ext>
            </a:extLst>
          </p:cNvPr>
          <p:cNvSpPr/>
          <p:nvPr/>
        </p:nvSpPr>
        <p:spPr>
          <a:xfrm>
            <a:off x="2150918" y="2462646"/>
            <a:ext cx="581891" cy="529936"/>
          </a:xfrm>
          <a:prstGeom prst="star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tar: 5 Points 3">
            <a:extLst>
              <a:ext uri="{FF2B5EF4-FFF2-40B4-BE49-F238E27FC236}">
                <a16:creationId xmlns:a16="http://schemas.microsoft.com/office/drawing/2014/main" id="{9BC9336D-1381-B2B5-BDC7-CF0977E71331}"/>
              </a:ext>
            </a:extLst>
          </p:cNvPr>
          <p:cNvSpPr/>
          <p:nvPr/>
        </p:nvSpPr>
        <p:spPr>
          <a:xfrm>
            <a:off x="8319654" y="1932710"/>
            <a:ext cx="581891" cy="529936"/>
          </a:xfrm>
          <a:prstGeom prst="star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319FB786-9117-7009-7FD8-18CE80C57CA5}"/>
              </a:ext>
            </a:extLst>
          </p:cNvPr>
          <p:cNvSpPr/>
          <p:nvPr/>
        </p:nvSpPr>
        <p:spPr>
          <a:xfrm>
            <a:off x="2545774" y="4810992"/>
            <a:ext cx="6837218" cy="893618"/>
          </a:xfrm>
          <a:prstGeom prst="rect">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t>TWO MAJOR TURNING-POINTS IN DEBT INTEREST BILL, IN 1981 AND 2011</a:t>
            </a:r>
          </a:p>
        </p:txBody>
      </p:sp>
    </p:spTree>
    <p:extLst>
      <p:ext uri="{BB962C8B-B14F-4D97-AF65-F5344CB8AC3E}">
        <p14:creationId xmlns:p14="http://schemas.microsoft.com/office/powerpoint/2010/main" val="1383742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580B7-4B83-3D1C-6731-2550D07320C4}"/>
              </a:ext>
            </a:extLst>
          </p:cNvPr>
          <p:cNvSpPr>
            <a:spLocks noGrp="1"/>
          </p:cNvSpPr>
          <p:nvPr>
            <p:ph type="title"/>
          </p:nvPr>
        </p:nvSpPr>
        <p:spPr>
          <a:xfrm>
            <a:off x="838200" y="365126"/>
            <a:ext cx="10515600" cy="1058430"/>
          </a:xfrm>
          <a:solidFill>
            <a:schemeClr val="accent4">
              <a:lumMod val="20000"/>
              <a:lumOff val="80000"/>
            </a:schemeClr>
          </a:solidFill>
        </p:spPr>
        <p:txBody>
          <a:bodyPr/>
          <a:lstStyle/>
          <a:p>
            <a:r>
              <a:rPr lang="en-GB" dirty="0"/>
              <a:t>1</a:t>
            </a:r>
            <a:r>
              <a:rPr lang="en-GB" baseline="30000" dirty="0"/>
              <a:t>ST</a:t>
            </a:r>
            <a:r>
              <a:rPr lang="en-GB" dirty="0"/>
              <a:t> Turning point, in the early 1980s</a:t>
            </a:r>
          </a:p>
        </p:txBody>
      </p:sp>
      <p:sp>
        <p:nvSpPr>
          <p:cNvPr id="3" name="Content Placeholder 2">
            <a:extLst>
              <a:ext uri="{FF2B5EF4-FFF2-40B4-BE49-F238E27FC236}">
                <a16:creationId xmlns:a16="http://schemas.microsoft.com/office/drawing/2014/main" id="{E15E046D-1DFD-00C8-BC70-0D0680B66531}"/>
              </a:ext>
            </a:extLst>
          </p:cNvPr>
          <p:cNvSpPr>
            <a:spLocks noGrp="1"/>
          </p:cNvSpPr>
          <p:nvPr>
            <p:ph idx="1"/>
          </p:nvPr>
        </p:nvSpPr>
        <p:spPr>
          <a:xfrm>
            <a:off x="488373" y="1714500"/>
            <a:ext cx="11294918" cy="4925291"/>
          </a:xfrm>
        </p:spPr>
        <p:txBody>
          <a:bodyPr>
            <a:normAutofit/>
          </a:bodyPr>
          <a:lstStyle/>
          <a:p>
            <a:r>
              <a:rPr lang="en-GB" dirty="0"/>
              <a:t>In the late 1970s the UKK’s public debate on economic policy moved towards “monetarism”, including a commitment over the medium term (i.e., in 1980’s Medium-Term Financial Strategy) to reduce the budget deficit. </a:t>
            </a:r>
          </a:p>
          <a:p>
            <a:r>
              <a:rPr lang="en-GB" dirty="0"/>
              <a:t>The 1981 Budget included large tax rises. The effect of this Budget, plus the lucky accident of rising taxes on North Sea oil profits, stopped the national debt growing faster than GDP. In the late 1980s the debt even fell in some years, and the ratio of debt to GDP fell sharply. </a:t>
            </a:r>
          </a:p>
          <a:p>
            <a:r>
              <a:rPr lang="en-GB" sz="3600" b="1" dirty="0">
                <a:solidFill>
                  <a:srgbClr val="FF0000"/>
                </a:solidFill>
                <a:latin typeface="Arial Narrow" panose="020B0606020202030204" pitchFamily="34" charset="0"/>
              </a:rPr>
              <a:t>In 1988 Nigel Lawson announced a “balanced budget” rule in that year’s Budget…And this prevailed for the rest of the 1979 – 97 Conservative government. </a:t>
            </a:r>
          </a:p>
        </p:txBody>
      </p:sp>
    </p:spTree>
    <p:extLst>
      <p:ext uri="{BB962C8B-B14F-4D97-AF65-F5344CB8AC3E}">
        <p14:creationId xmlns:p14="http://schemas.microsoft.com/office/powerpoint/2010/main" val="2244482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AEDA5-E2C4-D443-DEBB-F56E9FBCF518}"/>
              </a:ext>
            </a:extLst>
          </p:cNvPr>
          <p:cNvSpPr>
            <a:spLocks noGrp="1"/>
          </p:cNvSpPr>
          <p:nvPr>
            <p:ph type="title"/>
          </p:nvPr>
        </p:nvSpPr>
        <p:spPr>
          <a:xfrm>
            <a:off x="839788" y="365125"/>
            <a:ext cx="10515600" cy="985693"/>
          </a:xfrm>
          <a:solidFill>
            <a:schemeClr val="accent5">
              <a:lumMod val="20000"/>
              <a:lumOff val="80000"/>
            </a:schemeClr>
          </a:solidFill>
        </p:spPr>
        <p:txBody>
          <a:bodyPr/>
          <a:lstStyle/>
          <a:p>
            <a:r>
              <a:rPr lang="en-GB" dirty="0"/>
              <a:t>The key debate</a:t>
            </a:r>
          </a:p>
        </p:txBody>
      </p:sp>
      <p:sp>
        <p:nvSpPr>
          <p:cNvPr id="3" name="Text Placeholder 2">
            <a:extLst>
              <a:ext uri="{FF2B5EF4-FFF2-40B4-BE49-F238E27FC236}">
                <a16:creationId xmlns:a16="http://schemas.microsoft.com/office/drawing/2014/main" id="{4DF09C2C-A327-E10D-DF8D-73A56AD87C05}"/>
              </a:ext>
            </a:extLst>
          </p:cNvPr>
          <p:cNvSpPr>
            <a:spLocks noGrp="1"/>
          </p:cNvSpPr>
          <p:nvPr>
            <p:ph type="body" idx="1"/>
          </p:nvPr>
        </p:nvSpPr>
        <p:spPr>
          <a:xfrm>
            <a:off x="827377" y="1940935"/>
            <a:ext cx="5157787" cy="823912"/>
          </a:xfrm>
        </p:spPr>
        <p:txBody>
          <a:bodyPr/>
          <a:lstStyle/>
          <a:p>
            <a:r>
              <a:rPr lang="en-GB" dirty="0"/>
              <a:t>Sound money</a:t>
            </a:r>
          </a:p>
        </p:txBody>
      </p:sp>
      <p:sp>
        <p:nvSpPr>
          <p:cNvPr id="4" name="Content Placeholder 3">
            <a:extLst>
              <a:ext uri="{FF2B5EF4-FFF2-40B4-BE49-F238E27FC236}">
                <a16:creationId xmlns:a16="http://schemas.microsoft.com/office/drawing/2014/main" id="{70C4200C-A33A-DF71-6008-0D4220A3D2FB}"/>
              </a:ext>
            </a:extLst>
          </p:cNvPr>
          <p:cNvSpPr>
            <a:spLocks noGrp="1"/>
          </p:cNvSpPr>
          <p:nvPr>
            <p:ph sz="half" idx="2"/>
          </p:nvPr>
        </p:nvSpPr>
        <p:spPr>
          <a:xfrm>
            <a:off x="839788" y="2963285"/>
            <a:ext cx="4085503" cy="3529590"/>
          </a:xfrm>
        </p:spPr>
        <p:txBody>
          <a:bodyPr>
            <a:normAutofit lnSpcReduction="10000"/>
          </a:bodyPr>
          <a:lstStyle/>
          <a:p>
            <a:r>
              <a:rPr lang="en-GB" dirty="0"/>
              <a:t>Decisions on government finances should be determined by a ‘balanced budget rule’, to ensure medium-term fiscal solvency and, in particular, to limit the debt interest bill. </a:t>
            </a:r>
          </a:p>
        </p:txBody>
      </p:sp>
      <p:sp>
        <p:nvSpPr>
          <p:cNvPr id="5" name="Text Placeholder 4">
            <a:extLst>
              <a:ext uri="{FF2B5EF4-FFF2-40B4-BE49-F238E27FC236}">
                <a16:creationId xmlns:a16="http://schemas.microsoft.com/office/drawing/2014/main" id="{DC650E6F-FC98-65EA-BD4A-A1691174A6B1}"/>
              </a:ext>
            </a:extLst>
          </p:cNvPr>
          <p:cNvSpPr>
            <a:spLocks noGrp="1"/>
          </p:cNvSpPr>
          <p:nvPr>
            <p:ph type="body" sz="quarter" idx="3"/>
          </p:nvPr>
        </p:nvSpPr>
        <p:spPr>
          <a:xfrm>
            <a:off x="5714681" y="2046906"/>
            <a:ext cx="5183188" cy="823912"/>
          </a:xfrm>
        </p:spPr>
        <p:txBody>
          <a:bodyPr/>
          <a:lstStyle/>
          <a:p>
            <a:r>
              <a:rPr lang="en-GB" dirty="0"/>
              <a:t>The Keynesian textbooks, especially Samuelson</a:t>
            </a:r>
          </a:p>
        </p:txBody>
      </p:sp>
      <p:sp>
        <p:nvSpPr>
          <p:cNvPr id="6" name="Content Placeholder 5">
            <a:extLst>
              <a:ext uri="{FF2B5EF4-FFF2-40B4-BE49-F238E27FC236}">
                <a16:creationId xmlns:a16="http://schemas.microsoft.com/office/drawing/2014/main" id="{5844A6B2-1275-ABF3-6D90-CF657EF298EF}"/>
              </a:ext>
            </a:extLst>
          </p:cNvPr>
          <p:cNvSpPr>
            <a:spLocks noGrp="1"/>
          </p:cNvSpPr>
          <p:nvPr>
            <p:ph sz="quarter" idx="4"/>
          </p:nvPr>
        </p:nvSpPr>
        <p:spPr>
          <a:xfrm>
            <a:off x="5766508" y="3026110"/>
            <a:ext cx="4956464" cy="3684588"/>
          </a:xfrm>
        </p:spPr>
        <p:txBody>
          <a:bodyPr>
            <a:normAutofit lnSpcReduction="10000"/>
          </a:bodyPr>
          <a:lstStyle/>
          <a:p>
            <a:r>
              <a:rPr lang="en-GB" dirty="0"/>
              <a:t>Decisions on government finances should be determined by the state of the economy, with increases in the deficit (‘to boost demand’) when output is beneath trend and unemployment is high, and reductions in the deficit when output is above trend…</a:t>
            </a:r>
          </a:p>
        </p:txBody>
      </p:sp>
      <p:pic>
        <p:nvPicPr>
          <p:cNvPr id="10" name="Picture 9">
            <a:extLst>
              <a:ext uri="{FF2B5EF4-FFF2-40B4-BE49-F238E27FC236}">
                <a16:creationId xmlns:a16="http://schemas.microsoft.com/office/drawing/2014/main" id="{BF25E278-8A1F-F162-3AF3-C10560437116}"/>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721331" y="1541678"/>
            <a:ext cx="1203960" cy="1622425"/>
          </a:xfrm>
          <a:prstGeom prst="rect">
            <a:avLst/>
          </a:prstGeom>
        </p:spPr>
      </p:pic>
      <p:pic>
        <p:nvPicPr>
          <p:cNvPr id="12" name="Picture 11">
            <a:extLst>
              <a:ext uri="{FF2B5EF4-FFF2-40B4-BE49-F238E27FC236}">
                <a16:creationId xmlns:a16="http://schemas.microsoft.com/office/drawing/2014/main" id="{4E33225D-59D5-8A5B-B90D-D92CE4B2E447}"/>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9494874" y="1891614"/>
            <a:ext cx="2551890" cy="1043382"/>
          </a:xfrm>
          <a:prstGeom prst="rect">
            <a:avLst/>
          </a:prstGeom>
        </p:spPr>
      </p:pic>
      <p:sp>
        <p:nvSpPr>
          <p:cNvPr id="15" name="Rectangle 14">
            <a:extLst>
              <a:ext uri="{FF2B5EF4-FFF2-40B4-BE49-F238E27FC236}">
                <a16:creationId xmlns:a16="http://schemas.microsoft.com/office/drawing/2014/main" id="{6F643764-7737-A7D8-5EF1-F9D4E82A162F}"/>
              </a:ext>
            </a:extLst>
          </p:cNvPr>
          <p:cNvSpPr/>
          <p:nvPr/>
        </p:nvSpPr>
        <p:spPr>
          <a:xfrm>
            <a:off x="5185064" y="581891"/>
            <a:ext cx="5712805" cy="49876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‘Sound money’ represented here by William Gladstone.</a:t>
            </a:r>
          </a:p>
        </p:txBody>
      </p:sp>
    </p:spTree>
    <p:extLst>
      <p:ext uri="{BB962C8B-B14F-4D97-AF65-F5344CB8AC3E}">
        <p14:creationId xmlns:p14="http://schemas.microsoft.com/office/powerpoint/2010/main" val="3431816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BDC2ECD-591E-AD01-C599-5E30276A252F}"/>
              </a:ext>
            </a:extLst>
          </p:cNvPr>
          <p:cNvPicPr>
            <a:picLocks noChangeAspect="1"/>
          </p:cNvPicPr>
          <p:nvPr/>
        </p:nvPicPr>
        <p:blipFill>
          <a:blip r:embed="rId2"/>
          <a:stretch>
            <a:fill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683C28F6-39DC-A390-46AA-5C37CC45682A}"/>
              </a:ext>
            </a:extLst>
          </p:cNvPr>
          <p:cNvSpPr/>
          <p:nvPr/>
        </p:nvSpPr>
        <p:spPr>
          <a:xfrm>
            <a:off x="2348345" y="1485900"/>
            <a:ext cx="1330037" cy="14859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rPr>
              <a:t>Medium-term financial strategy</a:t>
            </a:r>
          </a:p>
        </p:txBody>
      </p:sp>
      <p:sp>
        <p:nvSpPr>
          <p:cNvPr id="5" name="Rectangle 4">
            <a:extLst>
              <a:ext uri="{FF2B5EF4-FFF2-40B4-BE49-F238E27FC236}">
                <a16:creationId xmlns:a16="http://schemas.microsoft.com/office/drawing/2014/main" id="{68ADBF0E-D60E-005E-C0F5-16310E9A99AD}"/>
              </a:ext>
            </a:extLst>
          </p:cNvPr>
          <p:cNvSpPr/>
          <p:nvPr/>
        </p:nvSpPr>
        <p:spPr>
          <a:xfrm>
            <a:off x="3917373" y="1631373"/>
            <a:ext cx="1797627" cy="123651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rPr>
              <a:t>MTFS, and balanced budget rule</a:t>
            </a:r>
          </a:p>
        </p:txBody>
      </p:sp>
      <p:cxnSp>
        <p:nvCxnSpPr>
          <p:cNvPr id="7" name="Straight Connector 6">
            <a:extLst>
              <a:ext uri="{FF2B5EF4-FFF2-40B4-BE49-F238E27FC236}">
                <a16:creationId xmlns:a16="http://schemas.microsoft.com/office/drawing/2014/main" id="{B8ED781D-AA68-0C7A-FD30-32FC57C1031B}"/>
              </a:ext>
            </a:extLst>
          </p:cNvPr>
          <p:cNvCxnSpPr/>
          <p:nvPr/>
        </p:nvCxnSpPr>
        <p:spPr>
          <a:xfrm flipV="1">
            <a:off x="2348345" y="3054927"/>
            <a:ext cx="0" cy="2763982"/>
          </a:xfrm>
          <a:prstGeom prst="line">
            <a:avLst/>
          </a:prstGeom>
          <a:ln w="38100"/>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39494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5034E38-C8D3-E6E1-71D6-BAA687B68F93}"/>
              </a:ext>
            </a:extLst>
          </p:cNvPr>
          <p:cNvPicPr>
            <a:picLocks noChangeAspect="1"/>
          </p:cNvPicPr>
          <p:nvPr/>
        </p:nvPicPr>
        <p:blipFill>
          <a:blip r:embed="rId2"/>
          <a:stretch>
            <a:fillRect/>
          </a:stretch>
        </p:blipFill>
        <p:spPr>
          <a:xfrm>
            <a:off x="0" y="1371600"/>
            <a:ext cx="9755622" cy="5484504"/>
          </a:xfrm>
          <a:prstGeom prst="rect">
            <a:avLst/>
          </a:prstGeom>
        </p:spPr>
      </p:pic>
      <p:cxnSp>
        <p:nvCxnSpPr>
          <p:cNvPr id="4" name="Straight Connector 3">
            <a:extLst>
              <a:ext uri="{FF2B5EF4-FFF2-40B4-BE49-F238E27FC236}">
                <a16:creationId xmlns:a16="http://schemas.microsoft.com/office/drawing/2014/main" id="{8CB1C39D-DDEF-FF7F-C7A5-9ED2E9501358}"/>
              </a:ext>
            </a:extLst>
          </p:cNvPr>
          <p:cNvCxnSpPr/>
          <p:nvPr/>
        </p:nvCxnSpPr>
        <p:spPr>
          <a:xfrm flipV="1">
            <a:off x="1891145" y="3813464"/>
            <a:ext cx="0" cy="2202872"/>
          </a:xfrm>
          <a:prstGeom prst="line">
            <a:avLst/>
          </a:prstGeom>
          <a:ln w="28575"/>
        </p:spPr>
        <p:style>
          <a:lnRef idx="2">
            <a:schemeClr val="accent1"/>
          </a:lnRef>
          <a:fillRef idx="0">
            <a:schemeClr val="accent1"/>
          </a:fillRef>
          <a:effectRef idx="1">
            <a:schemeClr val="accent1"/>
          </a:effectRef>
          <a:fontRef idx="minor">
            <a:schemeClr val="tx1"/>
          </a:fontRef>
        </p:style>
      </p:cxnSp>
      <p:sp>
        <p:nvSpPr>
          <p:cNvPr id="5" name="Rectangle 4">
            <a:extLst>
              <a:ext uri="{FF2B5EF4-FFF2-40B4-BE49-F238E27FC236}">
                <a16:creationId xmlns:a16="http://schemas.microsoft.com/office/drawing/2014/main" id="{B939934B-2D15-DAAE-6367-E14583E2416D}"/>
              </a:ext>
            </a:extLst>
          </p:cNvPr>
          <p:cNvSpPr/>
          <p:nvPr/>
        </p:nvSpPr>
        <p:spPr>
          <a:xfrm>
            <a:off x="1818409" y="3813464"/>
            <a:ext cx="2878282" cy="2202872"/>
          </a:xfrm>
          <a:prstGeom prst="rect">
            <a:avLst/>
          </a:prstGeom>
          <a:noFill/>
          <a:ln>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BEA3DBA4-B180-78D5-9997-42DEAD67BF5A}"/>
              </a:ext>
            </a:extLst>
          </p:cNvPr>
          <p:cNvSpPr/>
          <p:nvPr/>
        </p:nvSpPr>
        <p:spPr>
          <a:xfrm>
            <a:off x="1454727" y="2597727"/>
            <a:ext cx="3553691" cy="100791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rPr>
              <a:t>1979 – 97 Conservative government</a:t>
            </a:r>
          </a:p>
        </p:txBody>
      </p:sp>
      <p:sp>
        <p:nvSpPr>
          <p:cNvPr id="8" name="Rectangle 7">
            <a:extLst>
              <a:ext uri="{FF2B5EF4-FFF2-40B4-BE49-F238E27FC236}">
                <a16:creationId xmlns:a16="http://schemas.microsoft.com/office/drawing/2014/main" id="{19F5B6F2-F7E6-56CF-CEB4-64FD5C94D093}"/>
              </a:ext>
            </a:extLst>
          </p:cNvPr>
          <p:cNvSpPr/>
          <p:nvPr/>
        </p:nvSpPr>
        <p:spPr>
          <a:xfrm>
            <a:off x="9559636" y="0"/>
            <a:ext cx="2632364" cy="685610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dirty="0"/>
              <a:t>In the 1979 -97 Conservative period, the MTFS and then the balanced budget rule succeeded in bringing public debt under control…</a:t>
            </a:r>
            <a:r>
              <a:rPr lang="en-GB" sz="2400" i="1" dirty="0"/>
              <a:t>and also  keeping it under control</a:t>
            </a:r>
            <a:r>
              <a:rPr lang="en-GB" sz="2400" dirty="0"/>
              <a:t>. Debt interest fell as a share of GDP from 5% in 1981 to under 3% in the early 1990s and    3½ % in 1997. </a:t>
            </a:r>
          </a:p>
        </p:txBody>
      </p:sp>
      <p:sp>
        <p:nvSpPr>
          <p:cNvPr id="9" name="Rectangle 8">
            <a:extLst>
              <a:ext uri="{FF2B5EF4-FFF2-40B4-BE49-F238E27FC236}">
                <a16:creationId xmlns:a16="http://schemas.microsoft.com/office/drawing/2014/main" id="{E1382FFC-E8FD-9DF8-B730-058EBE7023B9}"/>
              </a:ext>
            </a:extLst>
          </p:cNvPr>
          <p:cNvSpPr/>
          <p:nvPr/>
        </p:nvSpPr>
        <p:spPr>
          <a:xfrm>
            <a:off x="1" y="0"/>
            <a:ext cx="9559636" cy="1371600"/>
          </a:xfrm>
          <a:prstGeom prst="rect">
            <a:avLst/>
          </a:prstGeom>
          <a:solidFill>
            <a:srgbClr val="000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i="1" dirty="0"/>
              <a:t>Debt always under 41% of GDP from 1980 to 1997 </a:t>
            </a:r>
          </a:p>
        </p:txBody>
      </p:sp>
    </p:spTree>
    <p:extLst>
      <p:ext uri="{BB962C8B-B14F-4D97-AF65-F5344CB8AC3E}">
        <p14:creationId xmlns:p14="http://schemas.microsoft.com/office/powerpoint/2010/main" val="829966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D3F5D-76F7-2C16-B835-4EF94931BB97}"/>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AE21E3C1-7DAB-3D70-9812-2F9EEA134115}"/>
              </a:ext>
            </a:extLst>
          </p:cNvPr>
          <p:cNvPicPr>
            <a:picLocks noChangeAspect="1"/>
          </p:cNvPicPr>
          <p:nvPr/>
        </p:nvPicPr>
        <p:blipFill>
          <a:blip r:embed="rId2"/>
          <a:stretch>
            <a:fillRect/>
          </a:stretch>
        </p:blipFill>
        <p:spPr>
          <a:xfrm>
            <a:off x="0" y="1371600"/>
            <a:ext cx="9755622" cy="5484504"/>
          </a:xfrm>
          <a:prstGeom prst="rect">
            <a:avLst/>
          </a:prstGeom>
        </p:spPr>
      </p:pic>
      <p:cxnSp>
        <p:nvCxnSpPr>
          <p:cNvPr id="4" name="Straight Connector 3">
            <a:extLst>
              <a:ext uri="{FF2B5EF4-FFF2-40B4-BE49-F238E27FC236}">
                <a16:creationId xmlns:a16="http://schemas.microsoft.com/office/drawing/2014/main" id="{9DD360BE-C6D5-88B7-C480-98E174907C63}"/>
              </a:ext>
            </a:extLst>
          </p:cNvPr>
          <p:cNvCxnSpPr/>
          <p:nvPr/>
        </p:nvCxnSpPr>
        <p:spPr>
          <a:xfrm flipV="1">
            <a:off x="1891145" y="3813464"/>
            <a:ext cx="0" cy="2202872"/>
          </a:xfrm>
          <a:prstGeom prst="line">
            <a:avLst/>
          </a:prstGeom>
          <a:ln w="28575"/>
        </p:spPr>
        <p:style>
          <a:lnRef idx="2">
            <a:schemeClr val="accent1"/>
          </a:lnRef>
          <a:fillRef idx="0">
            <a:schemeClr val="accent1"/>
          </a:fillRef>
          <a:effectRef idx="1">
            <a:schemeClr val="accent1"/>
          </a:effectRef>
          <a:fontRef idx="minor">
            <a:schemeClr val="tx1"/>
          </a:fontRef>
        </p:style>
      </p:cxnSp>
      <p:sp>
        <p:nvSpPr>
          <p:cNvPr id="5" name="Rectangle 4">
            <a:extLst>
              <a:ext uri="{FF2B5EF4-FFF2-40B4-BE49-F238E27FC236}">
                <a16:creationId xmlns:a16="http://schemas.microsoft.com/office/drawing/2014/main" id="{13A362CB-F688-F073-DC7C-CFB925F40867}"/>
              </a:ext>
            </a:extLst>
          </p:cNvPr>
          <p:cNvSpPr/>
          <p:nvPr/>
        </p:nvSpPr>
        <p:spPr>
          <a:xfrm>
            <a:off x="1818409" y="3813464"/>
            <a:ext cx="2878282" cy="2202872"/>
          </a:xfrm>
          <a:prstGeom prst="rect">
            <a:avLst/>
          </a:prstGeom>
          <a:noFill/>
          <a:ln>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B835853E-871E-6840-BEF5-B88C2A6AAEE8}"/>
              </a:ext>
            </a:extLst>
          </p:cNvPr>
          <p:cNvSpPr/>
          <p:nvPr/>
        </p:nvSpPr>
        <p:spPr>
          <a:xfrm>
            <a:off x="1454727" y="2597727"/>
            <a:ext cx="3553691" cy="100791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rPr>
              <a:t>1979 – 97 Conservative government</a:t>
            </a:r>
          </a:p>
        </p:txBody>
      </p:sp>
      <p:sp>
        <p:nvSpPr>
          <p:cNvPr id="8" name="Rectangle 7">
            <a:extLst>
              <a:ext uri="{FF2B5EF4-FFF2-40B4-BE49-F238E27FC236}">
                <a16:creationId xmlns:a16="http://schemas.microsoft.com/office/drawing/2014/main" id="{FE080E72-F107-D1C0-FEFE-2669CBCBB285}"/>
              </a:ext>
            </a:extLst>
          </p:cNvPr>
          <p:cNvSpPr/>
          <p:nvPr/>
        </p:nvSpPr>
        <p:spPr>
          <a:xfrm>
            <a:off x="9403773" y="0"/>
            <a:ext cx="2788227" cy="685610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dirty="0"/>
              <a:t>This period involved </a:t>
            </a:r>
            <a:r>
              <a:rPr lang="en-GB" sz="2400" b="1" dirty="0">
                <a:solidFill>
                  <a:schemeClr val="bg1">
                    <a:lumMod val="85000"/>
                  </a:schemeClr>
                </a:solidFill>
              </a:rPr>
              <a:t>an outright rejection of Keynesian fiscalism</a:t>
            </a:r>
            <a:r>
              <a:rPr lang="en-GB" sz="2400" dirty="0"/>
              <a:t>, i.e., the idea that aggregate demand should be managed by adjusting the budget balance ‘to inject demand when the economy was weak’ &amp; ‘to withdraw it when demand was too strong’. </a:t>
            </a:r>
          </a:p>
        </p:txBody>
      </p:sp>
      <p:sp>
        <p:nvSpPr>
          <p:cNvPr id="9" name="Rectangle 8">
            <a:extLst>
              <a:ext uri="{FF2B5EF4-FFF2-40B4-BE49-F238E27FC236}">
                <a16:creationId xmlns:a16="http://schemas.microsoft.com/office/drawing/2014/main" id="{F698BA43-6B9E-D2A6-9405-BD9637BA9D72}"/>
              </a:ext>
            </a:extLst>
          </p:cNvPr>
          <p:cNvSpPr/>
          <p:nvPr/>
        </p:nvSpPr>
        <p:spPr>
          <a:xfrm>
            <a:off x="1" y="0"/>
            <a:ext cx="9403772" cy="1371600"/>
          </a:xfrm>
          <a:prstGeom prst="rect">
            <a:avLst/>
          </a:prstGeom>
          <a:solidFill>
            <a:srgbClr val="000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i="1" dirty="0"/>
              <a:t>Debt always under 41% of GDP from 1980 to 1997 </a:t>
            </a:r>
          </a:p>
        </p:txBody>
      </p:sp>
    </p:spTree>
    <p:extLst>
      <p:ext uri="{BB962C8B-B14F-4D97-AF65-F5344CB8AC3E}">
        <p14:creationId xmlns:p14="http://schemas.microsoft.com/office/powerpoint/2010/main" val="3704376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8F6FE-CFA7-DBAC-4233-2E62E22C9E6F}"/>
              </a:ext>
            </a:extLst>
          </p:cNvPr>
          <p:cNvSpPr>
            <a:spLocks noGrp="1"/>
          </p:cNvSpPr>
          <p:nvPr>
            <p:ph type="title"/>
          </p:nvPr>
        </p:nvSpPr>
        <p:spPr>
          <a:xfrm>
            <a:off x="453736" y="230043"/>
            <a:ext cx="10515600" cy="1245466"/>
          </a:xfrm>
          <a:solidFill>
            <a:schemeClr val="accent4">
              <a:lumMod val="20000"/>
              <a:lumOff val="80000"/>
            </a:schemeClr>
          </a:solidFill>
        </p:spPr>
        <p:txBody>
          <a:bodyPr>
            <a:normAutofit fontScale="90000"/>
          </a:bodyPr>
          <a:lstStyle/>
          <a:p>
            <a:r>
              <a:rPr lang="en-GB" dirty="0"/>
              <a:t>New Labour’s approach to the subject: a different ‘monetary-fiscal settlement’?  </a:t>
            </a:r>
          </a:p>
        </p:txBody>
      </p:sp>
      <p:sp>
        <p:nvSpPr>
          <p:cNvPr id="3" name="Content Placeholder 2">
            <a:extLst>
              <a:ext uri="{FF2B5EF4-FFF2-40B4-BE49-F238E27FC236}">
                <a16:creationId xmlns:a16="http://schemas.microsoft.com/office/drawing/2014/main" id="{4439FFF4-1FE4-6C5F-CB43-4BD2DB0FCC25}"/>
              </a:ext>
            </a:extLst>
          </p:cNvPr>
          <p:cNvSpPr>
            <a:spLocks noGrp="1"/>
          </p:cNvSpPr>
          <p:nvPr>
            <p:ph idx="1"/>
          </p:nvPr>
        </p:nvSpPr>
        <p:spPr>
          <a:xfrm>
            <a:off x="0" y="1629930"/>
            <a:ext cx="9344891" cy="4998027"/>
          </a:xfrm>
        </p:spPr>
        <p:txBody>
          <a:bodyPr>
            <a:normAutofit fontScale="92500" lnSpcReduction="10000"/>
          </a:bodyPr>
          <a:lstStyle/>
          <a:p>
            <a:r>
              <a:rPr lang="en-GB" dirty="0"/>
              <a:t>Gordon Brown Chancellor of the Exchequer, 1997 – 2007. </a:t>
            </a:r>
          </a:p>
          <a:p>
            <a:r>
              <a:rPr lang="en-GB" dirty="0"/>
              <a:t>In 1997 and 1998 Gordon Brown’s associates at the Treasury – Ed Balls, the chief economic adviser, and Gus O’ Donnell, head of the Government Economic Service, devised apparently new rules, i.e., a ‘golden rule’ saying the current expenditure had to be matched or exceeded by current revenue, and a ‘sustainable investment rule’, that net debt would not exceed 40% of GDP. They even wrote a book together. </a:t>
            </a:r>
          </a:p>
          <a:p>
            <a:r>
              <a:rPr lang="en-GB" dirty="0"/>
              <a:t>In fact, these rules merely continued the ‘balanced budget rule’ pursued by the Conservatives in the previous decade, but used different phrases.</a:t>
            </a:r>
          </a:p>
          <a:p>
            <a:r>
              <a:rPr lang="en-GB" dirty="0"/>
              <a:t>The rules were respected, more or less, until 2007. </a:t>
            </a:r>
            <a:r>
              <a:rPr lang="en-GB" b="1" dirty="0">
                <a:solidFill>
                  <a:srgbClr val="FF0000"/>
                </a:solidFill>
              </a:rPr>
              <a:t>But – with the Great Financial Crisis from mid-2007, and the Great Recession of 2008 and 2009 – they were abandoned. </a:t>
            </a:r>
          </a:p>
          <a:p>
            <a:endParaRPr lang="en-GB" dirty="0"/>
          </a:p>
          <a:p>
            <a:pPr marL="0" indent="0">
              <a:buNone/>
            </a:pPr>
            <a:endParaRPr lang="en-GB" dirty="0"/>
          </a:p>
          <a:p>
            <a:endParaRPr lang="en-GB" dirty="0"/>
          </a:p>
        </p:txBody>
      </p:sp>
      <p:pic>
        <p:nvPicPr>
          <p:cNvPr id="4" name="Picture 3">
            <a:extLst>
              <a:ext uri="{FF2B5EF4-FFF2-40B4-BE49-F238E27FC236}">
                <a16:creationId xmlns:a16="http://schemas.microsoft.com/office/drawing/2014/main" id="{ED923C13-4CDE-6CA2-20E1-210069FEB4A5}"/>
              </a:ext>
            </a:extLst>
          </p:cNvPr>
          <p:cNvPicPr>
            <a:picLocks noChangeAspect="1"/>
          </p:cNvPicPr>
          <p:nvPr/>
        </p:nvPicPr>
        <p:blipFill>
          <a:blip r:embed="rId2"/>
          <a:stretch>
            <a:fillRect/>
          </a:stretch>
        </p:blipFill>
        <p:spPr>
          <a:xfrm>
            <a:off x="9289472" y="2104275"/>
            <a:ext cx="2750128" cy="4345626"/>
          </a:xfrm>
          <a:prstGeom prst="rect">
            <a:avLst/>
          </a:prstGeom>
        </p:spPr>
      </p:pic>
    </p:spTree>
    <p:extLst>
      <p:ext uri="{BB962C8B-B14F-4D97-AF65-F5344CB8AC3E}">
        <p14:creationId xmlns:p14="http://schemas.microsoft.com/office/powerpoint/2010/main" val="1343461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7CBC4-9E25-9C41-DB5C-0A921D14F31D}"/>
              </a:ext>
            </a:extLst>
          </p:cNvPr>
          <p:cNvSpPr>
            <a:spLocks noGrp="1"/>
          </p:cNvSpPr>
          <p:nvPr>
            <p:ph type="title"/>
          </p:nvPr>
        </p:nvSpPr>
        <p:spPr>
          <a:solidFill>
            <a:schemeClr val="accent4">
              <a:lumMod val="20000"/>
              <a:lumOff val="80000"/>
            </a:schemeClr>
          </a:solidFill>
        </p:spPr>
        <p:txBody>
          <a:bodyPr/>
          <a:lstStyle/>
          <a:p>
            <a:r>
              <a:rPr lang="en-GB" dirty="0"/>
              <a:t>Abandonment of fiscal rules by Gordon Brown in 2008 and 2009, on Keynesian grounds</a:t>
            </a:r>
          </a:p>
        </p:txBody>
      </p:sp>
      <p:sp>
        <p:nvSpPr>
          <p:cNvPr id="3" name="Content Placeholder 2">
            <a:extLst>
              <a:ext uri="{FF2B5EF4-FFF2-40B4-BE49-F238E27FC236}">
                <a16:creationId xmlns:a16="http://schemas.microsoft.com/office/drawing/2014/main" id="{FE9151EC-19A8-F88E-BC3B-1A5456FEBEC1}"/>
              </a:ext>
            </a:extLst>
          </p:cNvPr>
          <p:cNvSpPr>
            <a:spLocks noGrp="1"/>
          </p:cNvSpPr>
          <p:nvPr>
            <p:ph idx="1"/>
          </p:nvPr>
        </p:nvSpPr>
        <p:spPr>
          <a:xfrm>
            <a:off x="838200" y="1825625"/>
            <a:ext cx="10515600" cy="4667250"/>
          </a:xfrm>
        </p:spPr>
        <p:txBody>
          <a:bodyPr>
            <a:normAutofit/>
          </a:bodyPr>
          <a:lstStyle/>
          <a:p>
            <a:r>
              <a:rPr lang="en-GB" i="1" dirty="0"/>
              <a:t>Background to the 2009 Budget – </a:t>
            </a:r>
            <a:r>
              <a:rPr lang="en-GB" dirty="0"/>
              <a:t>Dated 9 April 2009, by Dominic Webb of the Treasury’s ‘Economic Policy and Statistics Section’</a:t>
            </a:r>
          </a:p>
          <a:p>
            <a:pPr marL="0" indent="0">
              <a:buNone/>
            </a:pPr>
            <a:r>
              <a:rPr lang="en-GB" sz="3600" b="1" dirty="0">
                <a:latin typeface="FangSong" panose="020B0503020204020204" pitchFamily="49" charset="-122"/>
                <a:ea typeface="FangSong" panose="020B0503020204020204" pitchFamily="49" charset="-122"/>
              </a:rPr>
              <a:t>‘Unemployment has now passed the two million mark…[L]</a:t>
            </a:r>
            <a:r>
              <a:rPr lang="en-GB" sz="3600" b="1" dirty="0" err="1">
                <a:latin typeface="FangSong" panose="020B0503020204020204" pitchFamily="49" charset="-122"/>
                <a:ea typeface="FangSong" panose="020B0503020204020204" pitchFamily="49" charset="-122"/>
              </a:rPr>
              <a:t>evels</a:t>
            </a:r>
            <a:r>
              <a:rPr lang="en-GB" sz="3600" b="1" dirty="0">
                <a:latin typeface="FangSong" panose="020B0503020204020204" pitchFamily="49" charset="-122"/>
                <a:ea typeface="FangSong" panose="020B0503020204020204" pitchFamily="49" charset="-122"/>
              </a:rPr>
              <a:t> of government borrowing and debt were [last year] already high by historical standards…The [2009] Budget is also likely to set out whether the Treasury believes a further fiscal boost to the economy is needed…’</a:t>
            </a:r>
          </a:p>
        </p:txBody>
      </p:sp>
    </p:spTree>
    <p:extLst>
      <p:ext uri="{BB962C8B-B14F-4D97-AF65-F5344CB8AC3E}">
        <p14:creationId xmlns:p14="http://schemas.microsoft.com/office/powerpoint/2010/main" val="799113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7C52D-C7B2-FB76-499B-09B3379114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699726-FB3A-31F5-7388-23CD0E8D2192}"/>
              </a:ext>
            </a:extLst>
          </p:cNvPr>
          <p:cNvSpPr>
            <a:spLocks noGrp="1"/>
          </p:cNvSpPr>
          <p:nvPr>
            <p:ph type="title"/>
          </p:nvPr>
        </p:nvSpPr>
        <p:spPr>
          <a:solidFill>
            <a:schemeClr val="accent4">
              <a:lumMod val="20000"/>
              <a:lumOff val="80000"/>
            </a:schemeClr>
          </a:solidFill>
        </p:spPr>
        <p:txBody>
          <a:bodyPr/>
          <a:lstStyle/>
          <a:p>
            <a:r>
              <a:rPr lang="en-GB" dirty="0"/>
              <a:t>Abandonment of fiscal rules by Gordon Brown in 2008 and 2009, on Keynesian grounds</a:t>
            </a:r>
          </a:p>
        </p:txBody>
      </p:sp>
      <p:sp>
        <p:nvSpPr>
          <p:cNvPr id="3" name="Content Placeholder 2">
            <a:extLst>
              <a:ext uri="{FF2B5EF4-FFF2-40B4-BE49-F238E27FC236}">
                <a16:creationId xmlns:a16="http://schemas.microsoft.com/office/drawing/2014/main" id="{7DB55EBF-8237-5152-9405-673BAE979FA7}"/>
              </a:ext>
            </a:extLst>
          </p:cNvPr>
          <p:cNvSpPr>
            <a:spLocks noGrp="1"/>
          </p:cNvSpPr>
          <p:nvPr>
            <p:ph idx="1"/>
          </p:nvPr>
        </p:nvSpPr>
        <p:spPr>
          <a:xfrm>
            <a:off x="838200" y="1825625"/>
            <a:ext cx="10515600" cy="4667250"/>
          </a:xfrm>
        </p:spPr>
        <p:txBody>
          <a:bodyPr>
            <a:normAutofit lnSpcReduction="10000"/>
          </a:bodyPr>
          <a:lstStyle/>
          <a:p>
            <a:endParaRPr lang="en-GB" sz="800" dirty="0">
              <a:ea typeface="FangSong" panose="020B0503020204020204" pitchFamily="49" charset="-122"/>
            </a:endParaRPr>
          </a:p>
          <a:p>
            <a:r>
              <a:rPr lang="en-GB" sz="3600" dirty="0">
                <a:ea typeface="FangSong" panose="020B0503020204020204" pitchFamily="49" charset="-122"/>
              </a:rPr>
              <a:t>According to IMF data, </a:t>
            </a:r>
            <a:r>
              <a:rPr lang="en-GB" sz="3600" b="1" dirty="0">
                <a:solidFill>
                  <a:srgbClr val="FF0000"/>
                </a:solidFill>
                <a:ea typeface="FangSong" panose="020B0503020204020204" pitchFamily="49" charset="-122"/>
              </a:rPr>
              <a:t>the UK’s general government structural (i.e., cyclically-adjusted) deficit rose by 1.9% in 2008 and 1.5% in 2009. </a:t>
            </a:r>
          </a:p>
          <a:p>
            <a:r>
              <a:rPr lang="en-GB" sz="3600" dirty="0">
                <a:ea typeface="FangSong" panose="020B0503020204020204" pitchFamily="49" charset="-122"/>
              </a:rPr>
              <a:t>An obvious contrast with the early 1980s, when this measure of the deficit was reduced sharply in order to meet the figures set out in the 1980 Medium-Term Financial Strategy.  </a:t>
            </a:r>
            <a:r>
              <a:rPr lang="en-GB" sz="3600" b="1" dirty="0">
                <a:solidFill>
                  <a:srgbClr val="FF0000"/>
                </a:solidFill>
                <a:ea typeface="FangSong" panose="020B0503020204020204" pitchFamily="49" charset="-122"/>
              </a:rPr>
              <a:t>Brown’s decisions in his Premiership (2007 – 10) undermined medium-term fiscal solvency. </a:t>
            </a:r>
          </a:p>
        </p:txBody>
      </p:sp>
    </p:spTree>
    <p:extLst>
      <p:ext uri="{BB962C8B-B14F-4D97-AF65-F5344CB8AC3E}">
        <p14:creationId xmlns:p14="http://schemas.microsoft.com/office/powerpoint/2010/main" val="1442378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9C3E0-76BD-DBD7-7816-AD59DAF47AB2}"/>
              </a:ext>
            </a:extLst>
          </p:cNvPr>
          <p:cNvSpPr>
            <a:spLocks noGrp="1"/>
          </p:cNvSpPr>
          <p:nvPr>
            <p:ph type="title"/>
          </p:nvPr>
        </p:nvSpPr>
        <p:spPr>
          <a:solidFill>
            <a:schemeClr val="accent2">
              <a:lumMod val="20000"/>
              <a:lumOff val="80000"/>
            </a:schemeClr>
          </a:solidFill>
        </p:spPr>
        <p:txBody>
          <a:bodyPr/>
          <a:lstStyle/>
          <a:p>
            <a:r>
              <a:rPr lang="en-GB" dirty="0"/>
              <a:t>The return to Keynesian fiscalism</a:t>
            </a:r>
          </a:p>
        </p:txBody>
      </p:sp>
      <p:pic>
        <p:nvPicPr>
          <p:cNvPr id="4" name="Content Placeholder 3">
            <a:extLst>
              <a:ext uri="{FF2B5EF4-FFF2-40B4-BE49-F238E27FC236}">
                <a16:creationId xmlns:a16="http://schemas.microsoft.com/office/drawing/2014/main" id="{0F797091-FD00-5904-3408-9642EF3D578F}"/>
              </a:ext>
            </a:extLst>
          </p:cNvPr>
          <p:cNvPicPr>
            <a:picLocks noGrp="1" noChangeAspect="1"/>
          </p:cNvPicPr>
          <p:nvPr>
            <p:ph idx="1"/>
          </p:nvPr>
        </p:nvPicPr>
        <p:blipFill>
          <a:blip r:embed="rId2"/>
          <a:stretch>
            <a:fillRect/>
          </a:stretch>
        </p:blipFill>
        <p:spPr>
          <a:xfrm>
            <a:off x="838200" y="2122272"/>
            <a:ext cx="2663536" cy="4251654"/>
          </a:xfrm>
          <a:prstGeom prst="rect">
            <a:avLst/>
          </a:prstGeom>
        </p:spPr>
      </p:pic>
      <p:pic>
        <p:nvPicPr>
          <p:cNvPr id="5" name="Picture 4">
            <a:extLst>
              <a:ext uri="{FF2B5EF4-FFF2-40B4-BE49-F238E27FC236}">
                <a16:creationId xmlns:a16="http://schemas.microsoft.com/office/drawing/2014/main" id="{11D027F0-144D-67E5-52FA-11C73C126194}"/>
              </a:ext>
            </a:extLst>
          </p:cNvPr>
          <p:cNvPicPr>
            <a:picLocks noChangeAspect="1"/>
          </p:cNvPicPr>
          <p:nvPr/>
        </p:nvPicPr>
        <p:blipFill>
          <a:blip r:embed="rId3"/>
          <a:stretch>
            <a:fillRect/>
          </a:stretch>
        </p:blipFill>
        <p:spPr>
          <a:xfrm>
            <a:off x="3834245" y="2086856"/>
            <a:ext cx="2802453" cy="4269362"/>
          </a:xfrm>
          <a:prstGeom prst="rect">
            <a:avLst/>
          </a:prstGeom>
        </p:spPr>
      </p:pic>
      <p:sp>
        <p:nvSpPr>
          <p:cNvPr id="6" name="Rectangle 5">
            <a:extLst>
              <a:ext uri="{FF2B5EF4-FFF2-40B4-BE49-F238E27FC236}">
                <a16:creationId xmlns:a16="http://schemas.microsoft.com/office/drawing/2014/main" id="{B7C59935-208B-0346-8070-C97CFD485B71}"/>
              </a:ext>
            </a:extLst>
          </p:cNvPr>
          <p:cNvSpPr/>
          <p:nvPr/>
        </p:nvSpPr>
        <p:spPr>
          <a:xfrm>
            <a:off x="7252855" y="1901536"/>
            <a:ext cx="4384963" cy="476942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3600" dirty="0">
                <a:solidFill>
                  <a:schemeClr val="tx1"/>
                </a:solidFill>
              </a:rPr>
              <a:t>Skidelsky’s </a:t>
            </a:r>
            <a:r>
              <a:rPr lang="en-GB" sz="3600" i="1" dirty="0">
                <a:solidFill>
                  <a:schemeClr val="tx1"/>
                </a:solidFill>
              </a:rPr>
              <a:t>The Return of the Master </a:t>
            </a:r>
            <a:r>
              <a:rPr lang="en-GB" sz="3600" dirty="0">
                <a:solidFill>
                  <a:schemeClr val="tx1"/>
                </a:solidFill>
              </a:rPr>
              <a:t>published in 2009; Eatwell and Millgate’s </a:t>
            </a:r>
            <a:r>
              <a:rPr lang="en-GB" sz="3600" i="1" dirty="0">
                <a:solidFill>
                  <a:schemeClr val="tx1"/>
                </a:solidFill>
              </a:rPr>
              <a:t>The Fall and Rise of Keynesian Economics </a:t>
            </a:r>
            <a:r>
              <a:rPr lang="en-GB" sz="3600" dirty="0">
                <a:solidFill>
                  <a:schemeClr val="tx1"/>
                </a:solidFill>
              </a:rPr>
              <a:t>in 2011</a:t>
            </a:r>
            <a:r>
              <a:rPr lang="en-GB" sz="3600" dirty="0"/>
              <a:t>. </a:t>
            </a:r>
          </a:p>
        </p:txBody>
      </p:sp>
    </p:spTree>
    <p:extLst>
      <p:ext uri="{BB962C8B-B14F-4D97-AF65-F5344CB8AC3E}">
        <p14:creationId xmlns:p14="http://schemas.microsoft.com/office/powerpoint/2010/main" val="3745793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D2365-6652-E4CE-4C15-4E6C81BFB64F}"/>
              </a:ext>
            </a:extLst>
          </p:cNvPr>
          <p:cNvSpPr>
            <a:spLocks noGrp="1"/>
          </p:cNvSpPr>
          <p:nvPr>
            <p:ph type="title"/>
          </p:nvPr>
        </p:nvSpPr>
        <p:spPr>
          <a:xfrm>
            <a:off x="87085" y="195943"/>
            <a:ext cx="5671457" cy="1698172"/>
          </a:xfrm>
          <a:solidFill>
            <a:schemeClr val="bg2"/>
          </a:solidFill>
        </p:spPr>
        <p:txBody>
          <a:bodyPr>
            <a:noAutofit/>
          </a:bodyPr>
          <a:lstStyle/>
          <a:p>
            <a:r>
              <a:rPr lang="en-GB" dirty="0"/>
              <a:t>‘We need a new monetary-fiscal settlement’ – an article in the </a:t>
            </a:r>
            <a:r>
              <a:rPr lang="en-GB" i="1" dirty="0"/>
              <a:t>Financial Times</a:t>
            </a:r>
            <a:r>
              <a:rPr lang="en-GB" dirty="0"/>
              <a:t>,</a:t>
            </a:r>
            <a:r>
              <a:rPr lang="en-GB" sz="2400" dirty="0"/>
              <a:t>15 October 2025</a:t>
            </a:r>
          </a:p>
        </p:txBody>
      </p:sp>
      <p:sp>
        <p:nvSpPr>
          <p:cNvPr id="3" name="Content Placeholder 2">
            <a:extLst>
              <a:ext uri="{FF2B5EF4-FFF2-40B4-BE49-F238E27FC236}">
                <a16:creationId xmlns:a16="http://schemas.microsoft.com/office/drawing/2014/main" id="{5183BAEB-C38B-B449-08E2-5CE11982B7DD}"/>
              </a:ext>
            </a:extLst>
          </p:cNvPr>
          <p:cNvSpPr>
            <a:spLocks noGrp="1"/>
          </p:cNvSpPr>
          <p:nvPr>
            <p:ph idx="1"/>
          </p:nvPr>
        </p:nvSpPr>
        <p:spPr>
          <a:xfrm>
            <a:off x="4669973" y="2318658"/>
            <a:ext cx="7380514" cy="3810001"/>
          </a:xfrm>
          <a:ln w="76200">
            <a:solidFill>
              <a:srgbClr val="0000FF"/>
            </a:solidFill>
          </a:ln>
        </p:spPr>
        <p:txBody>
          <a:bodyPr>
            <a:normAutofit/>
          </a:bodyPr>
          <a:lstStyle/>
          <a:p>
            <a:pPr marL="0" indent="0">
              <a:buNone/>
            </a:pPr>
            <a:endParaRPr lang="en-GB" sz="800" dirty="0"/>
          </a:p>
          <a:p>
            <a:pPr marL="0" indent="0">
              <a:buNone/>
            </a:pPr>
            <a:r>
              <a:rPr lang="en-GB" sz="4000" dirty="0"/>
              <a:t>Aikman was worried about “large and unavoidable…spillovers between fiscal and monetary policy”. In his view, we needed  “a formalised Treasury-Bank of England protocol”.</a:t>
            </a:r>
          </a:p>
        </p:txBody>
      </p:sp>
      <p:pic>
        <p:nvPicPr>
          <p:cNvPr id="8" name="Picture 7">
            <a:extLst>
              <a:ext uri="{FF2B5EF4-FFF2-40B4-BE49-F238E27FC236}">
                <a16:creationId xmlns:a16="http://schemas.microsoft.com/office/drawing/2014/main" id="{88161459-A6B1-B33A-D77C-71640CFDEB3E}"/>
              </a:ext>
            </a:extLst>
          </p:cNvPr>
          <p:cNvPicPr>
            <a:picLocks noChangeAspect="1"/>
          </p:cNvPicPr>
          <p:nvPr/>
        </p:nvPicPr>
        <p:blipFill>
          <a:blip r:embed="rId2"/>
          <a:stretch>
            <a:fillRect/>
          </a:stretch>
        </p:blipFill>
        <p:spPr>
          <a:xfrm>
            <a:off x="1153886" y="3508289"/>
            <a:ext cx="2527412" cy="3005903"/>
          </a:xfrm>
          <a:prstGeom prst="rect">
            <a:avLst/>
          </a:prstGeom>
        </p:spPr>
      </p:pic>
      <p:sp>
        <p:nvSpPr>
          <p:cNvPr id="4" name="Text Placeholder 3">
            <a:extLst>
              <a:ext uri="{FF2B5EF4-FFF2-40B4-BE49-F238E27FC236}">
                <a16:creationId xmlns:a16="http://schemas.microsoft.com/office/drawing/2014/main" id="{FC70A420-6776-DC4A-5CB2-47AB71629513}"/>
              </a:ext>
            </a:extLst>
          </p:cNvPr>
          <p:cNvSpPr>
            <a:spLocks noGrp="1"/>
          </p:cNvSpPr>
          <p:nvPr>
            <p:ph type="body" sz="half" idx="2"/>
          </p:nvPr>
        </p:nvSpPr>
        <p:spPr>
          <a:xfrm>
            <a:off x="522514" y="2318658"/>
            <a:ext cx="3932237" cy="4343400"/>
          </a:xfrm>
        </p:spPr>
        <p:txBody>
          <a:bodyPr>
            <a:normAutofit/>
          </a:bodyPr>
          <a:lstStyle/>
          <a:p>
            <a:r>
              <a:rPr lang="en-GB" sz="2000" dirty="0"/>
              <a:t>Professor David Aikman                     - Director of the National Institute of Economic and Social Research </a:t>
            </a:r>
          </a:p>
        </p:txBody>
      </p:sp>
    </p:spTree>
    <p:extLst>
      <p:ext uri="{BB962C8B-B14F-4D97-AF65-F5344CB8AC3E}">
        <p14:creationId xmlns:p14="http://schemas.microsoft.com/office/powerpoint/2010/main" val="1735686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C3130-9D06-EF98-869E-A8E2718F4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BB12FA-244C-10FB-54AB-EB7BD646759E}"/>
              </a:ext>
            </a:extLst>
          </p:cNvPr>
          <p:cNvSpPr>
            <a:spLocks noGrp="1"/>
          </p:cNvSpPr>
          <p:nvPr>
            <p:ph type="title"/>
          </p:nvPr>
        </p:nvSpPr>
        <p:spPr>
          <a:xfrm>
            <a:off x="838200" y="365126"/>
            <a:ext cx="10515600" cy="1058430"/>
          </a:xfrm>
          <a:solidFill>
            <a:schemeClr val="accent4">
              <a:lumMod val="20000"/>
              <a:lumOff val="80000"/>
            </a:schemeClr>
          </a:solidFill>
        </p:spPr>
        <p:txBody>
          <a:bodyPr/>
          <a:lstStyle/>
          <a:p>
            <a:r>
              <a:rPr lang="en-GB" dirty="0"/>
              <a:t>2</a:t>
            </a:r>
            <a:r>
              <a:rPr lang="en-GB" baseline="30000" dirty="0"/>
              <a:t>ND</a:t>
            </a:r>
            <a:r>
              <a:rPr lang="en-GB" dirty="0"/>
              <a:t> Turning point, in 2010 and 2011</a:t>
            </a:r>
          </a:p>
        </p:txBody>
      </p:sp>
      <p:sp>
        <p:nvSpPr>
          <p:cNvPr id="3" name="Content Placeholder 2">
            <a:extLst>
              <a:ext uri="{FF2B5EF4-FFF2-40B4-BE49-F238E27FC236}">
                <a16:creationId xmlns:a16="http://schemas.microsoft.com/office/drawing/2014/main" id="{7D513D5D-AA60-1F9F-5F1D-955A4452326E}"/>
              </a:ext>
            </a:extLst>
          </p:cNvPr>
          <p:cNvSpPr>
            <a:spLocks noGrp="1"/>
          </p:cNvSpPr>
          <p:nvPr>
            <p:ph idx="1"/>
          </p:nvPr>
        </p:nvSpPr>
        <p:spPr>
          <a:xfrm>
            <a:off x="488373" y="1714500"/>
            <a:ext cx="11294918" cy="4925291"/>
          </a:xfrm>
        </p:spPr>
        <p:txBody>
          <a:bodyPr>
            <a:normAutofit/>
          </a:bodyPr>
          <a:lstStyle/>
          <a:p>
            <a:endParaRPr lang="en-GB" sz="3600" dirty="0"/>
          </a:p>
          <a:p>
            <a:r>
              <a:rPr lang="en-GB" dirty="0"/>
              <a:t>In 2010 and 2011 the newly-elected Conservative-LibDem Coalition government confronted the surge in debt interest costs. </a:t>
            </a:r>
          </a:p>
          <a:p>
            <a:r>
              <a:rPr lang="en-GB" dirty="0"/>
              <a:t>George Osborne, Chancellor of the Exchequer 2010-16, organized a meeting to seek the advice of the still living former Chancellors of the Exchequer from the 1979 – 97 Conservative government, i.e., Geoffrey Howe, Nigel Lawson, John Major, Norman Lamont and Kenneth Clarke. </a:t>
            </a:r>
            <a:r>
              <a:rPr lang="en-GB" b="1" dirty="0">
                <a:solidFill>
                  <a:srgbClr val="FF0000"/>
                </a:solidFill>
              </a:rPr>
              <a:t>They all recommended action to curb the budget deficit and to bring the public debt under control, to avoid a potential “doom loop” on interest rates and a public debt explosion. </a:t>
            </a:r>
            <a:endParaRPr lang="en-GB" sz="3600" b="1" dirty="0">
              <a:solidFill>
                <a:srgbClr val="FF0000"/>
              </a:solidFill>
              <a:latin typeface="Arial Narrow" panose="020B0606020202030204" pitchFamily="34" charset="0"/>
            </a:endParaRPr>
          </a:p>
        </p:txBody>
      </p:sp>
    </p:spTree>
    <p:extLst>
      <p:ext uri="{BB962C8B-B14F-4D97-AF65-F5344CB8AC3E}">
        <p14:creationId xmlns:p14="http://schemas.microsoft.com/office/powerpoint/2010/main" val="2372649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BD6B9-C7F4-F67F-2099-20631F16AD10}"/>
              </a:ext>
            </a:extLst>
          </p:cNvPr>
          <p:cNvSpPr>
            <a:spLocks noGrp="1"/>
          </p:cNvSpPr>
          <p:nvPr>
            <p:ph type="title"/>
          </p:nvPr>
        </p:nvSpPr>
        <p:spPr>
          <a:xfrm>
            <a:off x="838200" y="365125"/>
            <a:ext cx="10515600" cy="1460500"/>
          </a:xfrm>
          <a:solidFill>
            <a:schemeClr val="accent4">
              <a:lumMod val="20000"/>
              <a:lumOff val="80000"/>
            </a:schemeClr>
          </a:solidFill>
        </p:spPr>
        <p:txBody>
          <a:bodyPr/>
          <a:lstStyle/>
          <a:p>
            <a:r>
              <a:rPr lang="en-GB" dirty="0"/>
              <a:t>UK public debt in the 2010s, and then </a:t>
            </a:r>
            <a:br>
              <a:rPr lang="en-GB" dirty="0"/>
            </a:br>
            <a:r>
              <a:rPr lang="en-GB" dirty="0"/>
              <a:t>the Covid-related mess</a:t>
            </a:r>
          </a:p>
        </p:txBody>
      </p:sp>
      <p:sp>
        <p:nvSpPr>
          <p:cNvPr id="3" name="Content Placeholder 2">
            <a:extLst>
              <a:ext uri="{FF2B5EF4-FFF2-40B4-BE49-F238E27FC236}">
                <a16:creationId xmlns:a16="http://schemas.microsoft.com/office/drawing/2014/main" id="{28C317F1-B12B-5E5F-40CD-323B5F942649}"/>
              </a:ext>
            </a:extLst>
          </p:cNvPr>
          <p:cNvSpPr>
            <a:spLocks noGrp="1"/>
          </p:cNvSpPr>
          <p:nvPr>
            <p:ph idx="1"/>
          </p:nvPr>
        </p:nvSpPr>
        <p:spPr>
          <a:xfrm>
            <a:off x="394855" y="2088573"/>
            <a:ext cx="11668990" cy="4675908"/>
          </a:xfrm>
        </p:spPr>
        <p:txBody>
          <a:bodyPr>
            <a:normAutofit/>
          </a:bodyPr>
          <a:lstStyle/>
          <a:p>
            <a:r>
              <a:rPr lang="en-GB" sz="3200" dirty="0"/>
              <a:t>The Conservative-LibDem coalition 2010-15, and then the Conservatives by themselves until Covid, were helped in debt control by a collapse in interest rates and bond yields, associated with the low inflation of the 2010s. </a:t>
            </a:r>
          </a:p>
          <a:p>
            <a:r>
              <a:rPr lang="en-GB" sz="3200" dirty="0"/>
              <a:t>But the Covid pandemic then led to another surge of deficits and debt, with the rise in the debt-to-GDP ratio moderated to some extent by the effect of the inflation of 2021 and 2022 in reducing the real value of the debt. Without that inflation, </a:t>
            </a:r>
            <a:r>
              <a:rPr lang="en-GB" sz="3200" dirty="0" err="1"/>
              <a:t>theUK’s</a:t>
            </a:r>
            <a:r>
              <a:rPr lang="en-GB" sz="3200" dirty="0"/>
              <a:t> debt-to-GDP ratio would now be more like 110% or 120%.  </a:t>
            </a:r>
          </a:p>
        </p:txBody>
      </p:sp>
    </p:spTree>
    <p:extLst>
      <p:ext uri="{BB962C8B-B14F-4D97-AF65-F5344CB8AC3E}">
        <p14:creationId xmlns:p14="http://schemas.microsoft.com/office/powerpoint/2010/main" val="5181670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23BC4-4272-835E-A43A-F4D6D3CD8DE6}"/>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73057766-8A52-2A3C-9306-3EE4B09049AC}"/>
              </a:ext>
            </a:extLst>
          </p:cNvPr>
          <p:cNvPicPr>
            <a:picLocks noChangeAspect="1"/>
          </p:cNvPicPr>
          <p:nvPr/>
        </p:nvPicPr>
        <p:blipFill>
          <a:blip r:embed="rId2"/>
          <a:stretch>
            <a:fillRect/>
          </a:stretch>
        </p:blipFill>
        <p:spPr>
          <a:xfrm>
            <a:off x="0" y="0"/>
            <a:ext cx="12191999" cy="6951518"/>
          </a:xfrm>
          <a:prstGeom prst="rect">
            <a:avLst/>
          </a:prstGeom>
        </p:spPr>
      </p:pic>
      <p:sp>
        <p:nvSpPr>
          <p:cNvPr id="3" name="Star: 5 Points 2">
            <a:extLst>
              <a:ext uri="{FF2B5EF4-FFF2-40B4-BE49-F238E27FC236}">
                <a16:creationId xmlns:a16="http://schemas.microsoft.com/office/drawing/2014/main" id="{96F7520E-645B-FC3F-486E-715E8D53BDA3}"/>
              </a:ext>
            </a:extLst>
          </p:cNvPr>
          <p:cNvSpPr/>
          <p:nvPr/>
        </p:nvSpPr>
        <p:spPr>
          <a:xfrm>
            <a:off x="2150918" y="2462646"/>
            <a:ext cx="581891" cy="529936"/>
          </a:xfrm>
          <a:prstGeom prst="star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tar: 5 Points 3">
            <a:extLst>
              <a:ext uri="{FF2B5EF4-FFF2-40B4-BE49-F238E27FC236}">
                <a16:creationId xmlns:a16="http://schemas.microsoft.com/office/drawing/2014/main" id="{8D126ECB-3273-762A-73AC-7AEE697358CA}"/>
              </a:ext>
            </a:extLst>
          </p:cNvPr>
          <p:cNvSpPr/>
          <p:nvPr/>
        </p:nvSpPr>
        <p:spPr>
          <a:xfrm>
            <a:off x="8319654" y="1932710"/>
            <a:ext cx="581891" cy="529936"/>
          </a:xfrm>
          <a:prstGeom prst="star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F82EEE84-3181-8E06-E0E9-4FD0971DE763}"/>
              </a:ext>
            </a:extLst>
          </p:cNvPr>
          <p:cNvSpPr/>
          <p:nvPr/>
        </p:nvSpPr>
        <p:spPr>
          <a:xfrm>
            <a:off x="2545774" y="4810992"/>
            <a:ext cx="6837218" cy="893618"/>
          </a:xfrm>
          <a:prstGeom prst="rect">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t>TWO MAJOR TURNING-POINTS IN DEBT INTEREST BILL, IN 1981 AND 2011</a:t>
            </a:r>
          </a:p>
        </p:txBody>
      </p:sp>
      <p:sp>
        <p:nvSpPr>
          <p:cNvPr id="6" name="Star: 5 Points 5">
            <a:extLst>
              <a:ext uri="{FF2B5EF4-FFF2-40B4-BE49-F238E27FC236}">
                <a16:creationId xmlns:a16="http://schemas.microsoft.com/office/drawing/2014/main" id="{2C7F5EF3-9706-5614-309C-37B2A69028F5}"/>
              </a:ext>
            </a:extLst>
          </p:cNvPr>
          <p:cNvSpPr/>
          <p:nvPr/>
        </p:nvSpPr>
        <p:spPr>
          <a:xfrm>
            <a:off x="10910455" y="2197679"/>
            <a:ext cx="727363" cy="794904"/>
          </a:xfrm>
          <a:prstGeom prst="star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8C94CD28-ACC6-BF26-31D8-A937D6DE9276}"/>
              </a:ext>
            </a:extLst>
          </p:cNvPr>
          <p:cNvSpPr/>
          <p:nvPr/>
        </p:nvSpPr>
        <p:spPr>
          <a:xfrm>
            <a:off x="8520546" y="3429000"/>
            <a:ext cx="3117274" cy="216131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t>Is a 3</a:t>
            </a:r>
            <a:r>
              <a:rPr lang="en-GB" sz="2400" b="1" baseline="30000" dirty="0"/>
              <a:t>RD</a:t>
            </a:r>
            <a:r>
              <a:rPr lang="en-GB" sz="2400" b="1" dirty="0"/>
              <a:t> turning-point now in prospect?</a:t>
            </a:r>
          </a:p>
        </p:txBody>
      </p:sp>
    </p:spTree>
    <p:extLst>
      <p:ext uri="{BB962C8B-B14F-4D97-AF65-F5344CB8AC3E}">
        <p14:creationId xmlns:p14="http://schemas.microsoft.com/office/powerpoint/2010/main" val="9567017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FFB8B-AC13-4D19-ED93-C6E027B434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C4692F-AC08-908A-39A7-129CFF06DC18}"/>
              </a:ext>
            </a:extLst>
          </p:cNvPr>
          <p:cNvSpPr>
            <a:spLocks noGrp="1"/>
          </p:cNvSpPr>
          <p:nvPr>
            <p:ph type="title"/>
          </p:nvPr>
        </p:nvSpPr>
        <p:spPr>
          <a:xfrm>
            <a:off x="838200" y="365125"/>
            <a:ext cx="10515600" cy="1203901"/>
          </a:xfrm>
          <a:solidFill>
            <a:schemeClr val="accent4">
              <a:lumMod val="20000"/>
              <a:lumOff val="80000"/>
            </a:schemeClr>
          </a:solidFill>
        </p:spPr>
        <p:txBody>
          <a:bodyPr>
            <a:normAutofit fontScale="90000"/>
          </a:bodyPr>
          <a:lstStyle/>
          <a:p>
            <a:r>
              <a:rPr lang="en-GB" dirty="0"/>
              <a:t>3</a:t>
            </a:r>
            <a:r>
              <a:rPr lang="en-GB" baseline="30000" dirty="0"/>
              <a:t>RD</a:t>
            </a:r>
            <a:r>
              <a:rPr lang="en-GB" dirty="0"/>
              <a:t> Turning point, in the late 2020s? – </a:t>
            </a:r>
            <a:br>
              <a:rPr lang="en-GB" dirty="0"/>
            </a:br>
            <a:r>
              <a:rPr lang="en-GB" dirty="0"/>
              <a:t>of course with a question mark</a:t>
            </a:r>
          </a:p>
        </p:txBody>
      </p:sp>
      <p:sp>
        <p:nvSpPr>
          <p:cNvPr id="3" name="Content Placeholder 2">
            <a:extLst>
              <a:ext uri="{FF2B5EF4-FFF2-40B4-BE49-F238E27FC236}">
                <a16:creationId xmlns:a16="http://schemas.microsoft.com/office/drawing/2014/main" id="{F1F4CE17-38B8-7925-AD4F-BA45B5250901}"/>
              </a:ext>
            </a:extLst>
          </p:cNvPr>
          <p:cNvSpPr>
            <a:spLocks noGrp="1"/>
          </p:cNvSpPr>
          <p:nvPr>
            <p:ph idx="1"/>
          </p:nvPr>
        </p:nvSpPr>
        <p:spPr>
          <a:xfrm>
            <a:off x="488373" y="1818409"/>
            <a:ext cx="11294918" cy="4821382"/>
          </a:xfrm>
        </p:spPr>
        <p:txBody>
          <a:bodyPr>
            <a:normAutofit/>
          </a:bodyPr>
          <a:lstStyle/>
          <a:p>
            <a:endParaRPr lang="en-GB" sz="800" dirty="0"/>
          </a:p>
          <a:p>
            <a:r>
              <a:rPr lang="en-GB" dirty="0"/>
              <a:t>As I said earlier, debt interest is the stupidest kind of public expenditure. Nations with public credits (i.e., where the state owns net assets on behalf of the citizens), rather than public debts, tend to be happy nations economically. </a:t>
            </a:r>
          </a:p>
          <a:p>
            <a:r>
              <a:rPr lang="en-GB" sz="4800" b="1" dirty="0">
                <a:solidFill>
                  <a:srgbClr val="FF0000"/>
                </a:solidFill>
                <a:latin typeface="Arial Narrow" panose="020B0606020202030204" pitchFamily="34" charset="0"/>
              </a:rPr>
              <a:t>We need to return to the “balanced budget” rule which applied in the final decade of the 1979 – 97 Conservative government. </a:t>
            </a:r>
          </a:p>
        </p:txBody>
      </p:sp>
    </p:spTree>
    <p:extLst>
      <p:ext uri="{BB962C8B-B14F-4D97-AF65-F5344CB8AC3E}">
        <p14:creationId xmlns:p14="http://schemas.microsoft.com/office/powerpoint/2010/main" val="1291472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2C65B-C8A4-DC81-E5D7-997719CC45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F8F53E-23DE-42A0-D194-F80F5498C495}"/>
              </a:ext>
            </a:extLst>
          </p:cNvPr>
          <p:cNvSpPr>
            <a:spLocks noGrp="1"/>
          </p:cNvSpPr>
          <p:nvPr>
            <p:ph type="title"/>
          </p:nvPr>
        </p:nvSpPr>
        <p:spPr>
          <a:xfrm>
            <a:off x="839788" y="365125"/>
            <a:ext cx="10515600" cy="985693"/>
          </a:xfrm>
          <a:solidFill>
            <a:schemeClr val="accent5">
              <a:lumMod val="20000"/>
              <a:lumOff val="80000"/>
            </a:schemeClr>
          </a:solidFill>
        </p:spPr>
        <p:txBody>
          <a:bodyPr/>
          <a:lstStyle/>
          <a:p>
            <a:r>
              <a:rPr lang="en-GB" dirty="0"/>
              <a:t>The key debate</a:t>
            </a:r>
          </a:p>
        </p:txBody>
      </p:sp>
      <p:sp>
        <p:nvSpPr>
          <p:cNvPr id="3" name="Text Placeholder 2">
            <a:extLst>
              <a:ext uri="{FF2B5EF4-FFF2-40B4-BE49-F238E27FC236}">
                <a16:creationId xmlns:a16="http://schemas.microsoft.com/office/drawing/2014/main" id="{3D2F5A94-16C9-32B4-08EF-D161378FA3F7}"/>
              </a:ext>
            </a:extLst>
          </p:cNvPr>
          <p:cNvSpPr>
            <a:spLocks noGrp="1"/>
          </p:cNvSpPr>
          <p:nvPr>
            <p:ph type="body" idx="1"/>
          </p:nvPr>
        </p:nvSpPr>
        <p:spPr>
          <a:xfrm>
            <a:off x="827377" y="1940935"/>
            <a:ext cx="5157787" cy="823912"/>
          </a:xfrm>
        </p:spPr>
        <p:txBody>
          <a:bodyPr/>
          <a:lstStyle/>
          <a:p>
            <a:r>
              <a:rPr lang="en-GB" dirty="0"/>
              <a:t>Sound money</a:t>
            </a:r>
          </a:p>
        </p:txBody>
      </p:sp>
      <p:sp>
        <p:nvSpPr>
          <p:cNvPr id="4" name="Content Placeholder 3">
            <a:extLst>
              <a:ext uri="{FF2B5EF4-FFF2-40B4-BE49-F238E27FC236}">
                <a16:creationId xmlns:a16="http://schemas.microsoft.com/office/drawing/2014/main" id="{5D68067E-400D-4F8F-00B9-332330DEC1BB}"/>
              </a:ext>
            </a:extLst>
          </p:cNvPr>
          <p:cNvSpPr>
            <a:spLocks noGrp="1"/>
          </p:cNvSpPr>
          <p:nvPr>
            <p:ph sz="half" idx="2"/>
          </p:nvPr>
        </p:nvSpPr>
        <p:spPr>
          <a:xfrm>
            <a:off x="839788" y="2963285"/>
            <a:ext cx="4085503" cy="3529590"/>
          </a:xfrm>
        </p:spPr>
        <p:txBody>
          <a:bodyPr>
            <a:normAutofit lnSpcReduction="10000"/>
          </a:bodyPr>
          <a:lstStyle/>
          <a:p>
            <a:r>
              <a:rPr lang="en-GB" dirty="0"/>
              <a:t>Decisions on government finances should be determined by a ‘balanced budget rule’, to ensure medium-term fiscal solvency and, in particular, to limit the debt interest bill. </a:t>
            </a:r>
          </a:p>
        </p:txBody>
      </p:sp>
      <p:sp>
        <p:nvSpPr>
          <p:cNvPr id="5" name="Text Placeholder 4">
            <a:extLst>
              <a:ext uri="{FF2B5EF4-FFF2-40B4-BE49-F238E27FC236}">
                <a16:creationId xmlns:a16="http://schemas.microsoft.com/office/drawing/2014/main" id="{D0E80754-9323-057C-C76D-28A758007E4C}"/>
              </a:ext>
            </a:extLst>
          </p:cNvPr>
          <p:cNvSpPr>
            <a:spLocks noGrp="1"/>
          </p:cNvSpPr>
          <p:nvPr>
            <p:ph type="body" sz="quarter" idx="3"/>
          </p:nvPr>
        </p:nvSpPr>
        <p:spPr>
          <a:xfrm>
            <a:off x="5678362" y="2290871"/>
            <a:ext cx="5183188" cy="823912"/>
          </a:xfrm>
        </p:spPr>
        <p:txBody>
          <a:bodyPr/>
          <a:lstStyle/>
          <a:p>
            <a:r>
              <a:rPr lang="en-GB" dirty="0"/>
              <a:t>The Keynesian textbooks, especially Samuelson</a:t>
            </a:r>
          </a:p>
        </p:txBody>
      </p:sp>
      <p:sp>
        <p:nvSpPr>
          <p:cNvPr id="6" name="Content Placeholder 5">
            <a:extLst>
              <a:ext uri="{FF2B5EF4-FFF2-40B4-BE49-F238E27FC236}">
                <a16:creationId xmlns:a16="http://schemas.microsoft.com/office/drawing/2014/main" id="{90941A41-90BD-49F6-68D4-FB75BC4996A7}"/>
              </a:ext>
            </a:extLst>
          </p:cNvPr>
          <p:cNvSpPr>
            <a:spLocks noGrp="1"/>
          </p:cNvSpPr>
          <p:nvPr>
            <p:ph sz="quarter" idx="4"/>
          </p:nvPr>
        </p:nvSpPr>
        <p:spPr>
          <a:xfrm>
            <a:off x="5814355" y="3334253"/>
            <a:ext cx="4956464" cy="3684588"/>
          </a:xfrm>
        </p:spPr>
        <p:txBody>
          <a:bodyPr>
            <a:normAutofit lnSpcReduction="10000"/>
          </a:bodyPr>
          <a:lstStyle/>
          <a:p>
            <a:r>
              <a:rPr lang="en-GB" dirty="0"/>
              <a:t>Decisions on government finances should be determined by the state of the economy, with increases in the deficit (‘to boost demand’) when output is beneath trend and unemployment is high, and reductions in the deficit when output is above trend…</a:t>
            </a:r>
          </a:p>
        </p:txBody>
      </p:sp>
      <p:pic>
        <p:nvPicPr>
          <p:cNvPr id="10" name="Picture 9">
            <a:extLst>
              <a:ext uri="{FF2B5EF4-FFF2-40B4-BE49-F238E27FC236}">
                <a16:creationId xmlns:a16="http://schemas.microsoft.com/office/drawing/2014/main" id="{2691F939-EA0B-0332-B22F-43CCFCE6DD3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721331" y="1541678"/>
            <a:ext cx="1203960" cy="1622425"/>
          </a:xfrm>
          <a:prstGeom prst="rect">
            <a:avLst/>
          </a:prstGeom>
        </p:spPr>
      </p:pic>
      <p:pic>
        <p:nvPicPr>
          <p:cNvPr id="12" name="Picture 11">
            <a:extLst>
              <a:ext uri="{FF2B5EF4-FFF2-40B4-BE49-F238E27FC236}">
                <a16:creationId xmlns:a16="http://schemas.microsoft.com/office/drawing/2014/main" id="{41652D6A-B100-FF65-18C8-D9BD705F1004}"/>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9494874" y="1940935"/>
            <a:ext cx="2551890" cy="1043382"/>
          </a:xfrm>
          <a:prstGeom prst="rect">
            <a:avLst/>
          </a:prstGeom>
        </p:spPr>
      </p:pic>
      <p:sp>
        <p:nvSpPr>
          <p:cNvPr id="7" name="Oval 6">
            <a:extLst>
              <a:ext uri="{FF2B5EF4-FFF2-40B4-BE49-F238E27FC236}">
                <a16:creationId xmlns:a16="http://schemas.microsoft.com/office/drawing/2014/main" id="{A5639607-EA57-E651-2707-41B8769C07FC}"/>
              </a:ext>
            </a:extLst>
          </p:cNvPr>
          <p:cNvSpPr/>
          <p:nvPr/>
        </p:nvSpPr>
        <p:spPr>
          <a:xfrm>
            <a:off x="4800600" y="0"/>
            <a:ext cx="7391400" cy="1800499"/>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This debate won’t go away. The overwhelming majority of British economists are – or at any rate have been – on the Keynesian side</a:t>
            </a:r>
          </a:p>
          <a:p>
            <a:pPr algn="ctr"/>
            <a:r>
              <a:rPr lang="en-GB" b="1" dirty="0"/>
              <a:t> in the last 75 years. Have they been wrong?</a:t>
            </a:r>
          </a:p>
        </p:txBody>
      </p:sp>
    </p:spTree>
    <p:extLst>
      <p:ext uri="{BB962C8B-B14F-4D97-AF65-F5344CB8AC3E}">
        <p14:creationId xmlns:p14="http://schemas.microsoft.com/office/powerpoint/2010/main" val="39004677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3CEF7-E242-5A3B-F12A-BA1B032958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57B672-9F70-FCB2-3D97-8EA59CF7BE9B}"/>
              </a:ext>
            </a:extLst>
          </p:cNvPr>
          <p:cNvSpPr>
            <a:spLocks noGrp="1"/>
          </p:cNvSpPr>
          <p:nvPr>
            <p:ph type="title"/>
          </p:nvPr>
        </p:nvSpPr>
        <p:spPr>
          <a:xfrm>
            <a:off x="87085" y="195943"/>
            <a:ext cx="5671457" cy="1698172"/>
          </a:xfrm>
          <a:solidFill>
            <a:schemeClr val="bg2"/>
          </a:solidFill>
        </p:spPr>
        <p:txBody>
          <a:bodyPr>
            <a:noAutofit/>
          </a:bodyPr>
          <a:lstStyle/>
          <a:p>
            <a:r>
              <a:rPr lang="en-GB" dirty="0"/>
              <a:t>‘We need a new monetary-fiscal settlement’ – an article in the </a:t>
            </a:r>
            <a:r>
              <a:rPr lang="en-GB" i="1" dirty="0"/>
              <a:t>Financial Times</a:t>
            </a:r>
            <a:r>
              <a:rPr lang="en-GB" dirty="0"/>
              <a:t>,</a:t>
            </a:r>
            <a:r>
              <a:rPr lang="en-GB" sz="2400" dirty="0"/>
              <a:t>15 October 2025</a:t>
            </a:r>
          </a:p>
        </p:txBody>
      </p:sp>
      <p:sp>
        <p:nvSpPr>
          <p:cNvPr id="3" name="Content Placeholder 2">
            <a:extLst>
              <a:ext uri="{FF2B5EF4-FFF2-40B4-BE49-F238E27FC236}">
                <a16:creationId xmlns:a16="http://schemas.microsoft.com/office/drawing/2014/main" id="{8CCE33A0-F1EF-C2CA-D11C-0AED5174E09B}"/>
              </a:ext>
            </a:extLst>
          </p:cNvPr>
          <p:cNvSpPr>
            <a:spLocks noGrp="1"/>
          </p:cNvSpPr>
          <p:nvPr>
            <p:ph idx="1"/>
          </p:nvPr>
        </p:nvSpPr>
        <p:spPr>
          <a:xfrm>
            <a:off x="4174197" y="2036618"/>
            <a:ext cx="7890164" cy="4551218"/>
          </a:xfrm>
          <a:ln w="76200">
            <a:solidFill>
              <a:srgbClr val="0000FF"/>
            </a:solidFill>
          </a:ln>
        </p:spPr>
        <p:txBody>
          <a:bodyPr>
            <a:normAutofit/>
          </a:bodyPr>
          <a:lstStyle/>
          <a:p>
            <a:pPr marL="0" indent="0">
              <a:buNone/>
            </a:pPr>
            <a:endParaRPr lang="en-GB" sz="800" dirty="0"/>
          </a:p>
          <a:p>
            <a:pPr marL="0" indent="0">
              <a:buNone/>
            </a:pPr>
            <a:r>
              <a:rPr lang="en-GB" sz="4000" dirty="0"/>
              <a:t>As NIESR Director, Aikman is to be commended for understanding that fiscal policy is constrained by the inflation risks of excessive deficits and debt. That is a big shift in the public debate from the NIESR’s position in the early 1970s. </a:t>
            </a:r>
          </a:p>
        </p:txBody>
      </p:sp>
      <p:pic>
        <p:nvPicPr>
          <p:cNvPr id="8" name="Picture 7">
            <a:extLst>
              <a:ext uri="{FF2B5EF4-FFF2-40B4-BE49-F238E27FC236}">
                <a16:creationId xmlns:a16="http://schemas.microsoft.com/office/drawing/2014/main" id="{BEF4AEC6-433E-4ED9-C1A1-F7502E515BE4}"/>
              </a:ext>
            </a:extLst>
          </p:cNvPr>
          <p:cNvPicPr>
            <a:picLocks noChangeAspect="1"/>
          </p:cNvPicPr>
          <p:nvPr/>
        </p:nvPicPr>
        <p:blipFill>
          <a:blip r:embed="rId2"/>
          <a:stretch>
            <a:fillRect/>
          </a:stretch>
        </p:blipFill>
        <p:spPr>
          <a:xfrm>
            <a:off x="862940" y="3429000"/>
            <a:ext cx="2527412" cy="3005903"/>
          </a:xfrm>
          <a:prstGeom prst="rect">
            <a:avLst/>
          </a:prstGeom>
        </p:spPr>
      </p:pic>
      <p:sp>
        <p:nvSpPr>
          <p:cNvPr id="4" name="Text Placeholder 3">
            <a:extLst>
              <a:ext uri="{FF2B5EF4-FFF2-40B4-BE49-F238E27FC236}">
                <a16:creationId xmlns:a16="http://schemas.microsoft.com/office/drawing/2014/main" id="{AFD4810F-F17B-2554-414E-A914A756191E}"/>
              </a:ext>
            </a:extLst>
          </p:cNvPr>
          <p:cNvSpPr>
            <a:spLocks noGrp="1"/>
          </p:cNvSpPr>
          <p:nvPr>
            <p:ph type="body" sz="half" idx="2"/>
          </p:nvPr>
        </p:nvSpPr>
        <p:spPr>
          <a:xfrm>
            <a:off x="241959" y="2318657"/>
            <a:ext cx="3932237" cy="4343400"/>
          </a:xfrm>
        </p:spPr>
        <p:txBody>
          <a:bodyPr>
            <a:normAutofit/>
          </a:bodyPr>
          <a:lstStyle/>
          <a:p>
            <a:r>
              <a:rPr lang="en-GB" sz="2000" dirty="0"/>
              <a:t>Professor David Aikman                     - Director of the National Institute of Economic and Social Research </a:t>
            </a:r>
          </a:p>
        </p:txBody>
      </p:sp>
    </p:spTree>
    <p:extLst>
      <p:ext uri="{BB962C8B-B14F-4D97-AF65-F5344CB8AC3E}">
        <p14:creationId xmlns:p14="http://schemas.microsoft.com/office/powerpoint/2010/main" val="2959813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905FF-6577-FBDD-C68A-958552A359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D06F0B-E37A-93AD-4319-65A3A90E9509}"/>
              </a:ext>
            </a:extLst>
          </p:cNvPr>
          <p:cNvSpPr>
            <a:spLocks noGrp="1"/>
          </p:cNvSpPr>
          <p:nvPr>
            <p:ph type="title"/>
          </p:nvPr>
        </p:nvSpPr>
        <p:spPr>
          <a:xfrm>
            <a:off x="87085" y="195943"/>
            <a:ext cx="5671457" cy="1698172"/>
          </a:xfrm>
          <a:solidFill>
            <a:schemeClr val="bg2"/>
          </a:solidFill>
        </p:spPr>
        <p:txBody>
          <a:bodyPr>
            <a:noAutofit/>
          </a:bodyPr>
          <a:lstStyle/>
          <a:p>
            <a:r>
              <a:rPr lang="en-GB" dirty="0"/>
              <a:t>‘We need a new monetary-fiscal settlement’ – an article in the </a:t>
            </a:r>
            <a:r>
              <a:rPr lang="en-GB" i="1" dirty="0"/>
              <a:t>Financial Times</a:t>
            </a:r>
            <a:r>
              <a:rPr lang="en-GB" dirty="0"/>
              <a:t>,</a:t>
            </a:r>
            <a:r>
              <a:rPr lang="en-GB" sz="2400" dirty="0"/>
              <a:t>15 October 2025</a:t>
            </a:r>
          </a:p>
        </p:txBody>
      </p:sp>
      <p:sp>
        <p:nvSpPr>
          <p:cNvPr id="3" name="Content Placeholder 2">
            <a:extLst>
              <a:ext uri="{FF2B5EF4-FFF2-40B4-BE49-F238E27FC236}">
                <a16:creationId xmlns:a16="http://schemas.microsoft.com/office/drawing/2014/main" id="{A757AA9E-8EB8-300F-9691-317C990B5AEC}"/>
              </a:ext>
            </a:extLst>
          </p:cNvPr>
          <p:cNvSpPr>
            <a:spLocks noGrp="1"/>
          </p:cNvSpPr>
          <p:nvPr>
            <p:ph idx="1"/>
          </p:nvPr>
        </p:nvSpPr>
        <p:spPr>
          <a:xfrm>
            <a:off x="4669973" y="2155372"/>
            <a:ext cx="7380514" cy="3973288"/>
          </a:xfrm>
          <a:ln w="76200">
            <a:solidFill>
              <a:srgbClr val="0000FF"/>
            </a:solidFill>
          </a:ln>
        </p:spPr>
        <p:txBody>
          <a:bodyPr>
            <a:normAutofit fontScale="92500" lnSpcReduction="10000"/>
          </a:bodyPr>
          <a:lstStyle/>
          <a:p>
            <a:pPr marL="0" indent="0">
              <a:buNone/>
            </a:pPr>
            <a:endParaRPr lang="en-GB" sz="800" dirty="0"/>
          </a:p>
          <a:p>
            <a:pPr marL="0" indent="0">
              <a:buNone/>
            </a:pPr>
            <a:r>
              <a:rPr lang="en-GB" sz="4000" dirty="0"/>
              <a:t>Aikman’s final sentence ran, “But with debt-to-GDP at record highs, the longer-term challenge remains: without tackling that, the drift towards a situation where fiscal pressures dictate monetary policy – and, with it, higher inflation – will be hard to resist”.  </a:t>
            </a:r>
          </a:p>
        </p:txBody>
      </p:sp>
      <p:pic>
        <p:nvPicPr>
          <p:cNvPr id="8" name="Picture 7">
            <a:extLst>
              <a:ext uri="{FF2B5EF4-FFF2-40B4-BE49-F238E27FC236}">
                <a16:creationId xmlns:a16="http://schemas.microsoft.com/office/drawing/2014/main" id="{B2E9D042-4C65-2FF9-34D2-216666D93529}"/>
              </a:ext>
            </a:extLst>
          </p:cNvPr>
          <p:cNvPicPr>
            <a:picLocks noChangeAspect="1"/>
          </p:cNvPicPr>
          <p:nvPr/>
        </p:nvPicPr>
        <p:blipFill>
          <a:blip r:embed="rId2"/>
          <a:stretch>
            <a:fillRect/>
          </a:stretch>
        </p:blipFill>
        <p:spPr>
          <a:xfrm>
            <a:off x="1153886" y="3508289"/>
            <a:ext cx="2527412" cy="3005903"/>
          </a:xfrm>
          <a:prstGeom prst="rect">
            <a:avLst/>
          </a:prstGeom>
        </p:spPr>
      </p:pic>
      <p:sp>
        <p:nvSpPr>
          <p:cNvPr id="4" name="Text Placeholder 3">
            <a:extLst>
              <a:ext uri="{FF2B5EF4-FFF2-40B4-BE49-F238E27FC236}">
                <a16:creationId xmlns:a16="http://schemas.microsoft.com/office/drawing/2014/main" id="{71D59304-DB31-FFF1-2A2F-BB3D0636038B}"/>
              </a:ext>
            </a:extLst>
          </p:cNvPr>
          <p:cNvSpPr>
            <a:spLocks noGrp="1"/>
          </p:cNvSpPr>
          <p:nvPr>
            <p:ph type="body" sz="half" idx="2"/>
          </p:nvPr>
        </p:nvSpPr>
        <p:spPr>
          <a:xfrm>
            <a:off x="522514" y="2318658"/>
            <a:ext cx="3932237" cy="4343400"/>
          </a:xfrm>
        </p:spPr>
        <p:txBody>
          <a:bodyPr>
            <a:normAutofit/>
          </a:bodyPr>
          <a:lstStyle/>
          <a:p>
            <a:r>
              <a:rPr lang="en-GB" sz="2000" dirty="0"/>
              <a:t>Professor David Aikman                     - Director of the National Institute of Economic and Social Research </a:t>
            </a:r>
          </a:p>
        </p:txBody>
      </p:sp>
    </p:spTree>
    <p:extLst>
      <p:ext uri="{BB962C8B-B14F-4D97-AF65-F5344CB8AC3E}">
        <p14:creationId xmlns:p14="http://schemas.microsoft.com/office/powerpoint/2010/main" val="893880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E84556E-F0DF-9FBA-BCE2-CF825F196855}"/>
              </a:ext>
            </a:extLst>
          </p:cNvPr>
          <p:cNvPicPr>
            <a:picLocks noChangeAspect="1"/>
          </p:cNvPicPr>
          <p:nvPr/>
        </p:nvPicPr>
        <p:blipFill>
          <a:blip r:embed="rId2"/>
          <a:stretch>
            <a:fillRect/>
          </a:stretch>
        </p:blipFill>
        <p:spPr>
          <a:xfrm>
            <a:off x="0" y="0"/>
            <a:ext cx="12191999" cy="6858000"/>
          </a:xfrm>
          <a:prstGeom prst="rect">
            <a:avLst/>
          </a:prstGeom>
        </p:spPr>
      </p:pic>
    </p:spTree>
    <p:extLst>
      <p:ext uri="{BB962C8B-B14F-4D97-AF65-F5344CB8AC3E}">
        <p14:creationId xmlns:p14="http://schemas.microsoft.com/office/powerpoint/2010/main" val="1478957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2F981-A457-2DA8-EDCA-728EF871044D}"/>
              </a:ext>
            </a:extLst>
          </p:cNvPr>
          <p:cNvSpPr>
            <a:spLocks noGrp="1"/>
          </p:cNvSpPr>
          <p:nvPr>
            <p:ph type="title"/>
          </p:nvPr>
        </p:nvSpPr>
        <p:spPr>
          <a:xfrm>
            <a:off x="838200" y="365125"/>
            <a:ext cx="10515600" cy="1598757"/>
          </a:xfrm>
          <a:solidFill>
            <a:schemeClr val="accent2">
              <a:lumMod val="20000"/>
              <a:lumOff val="80000"/>
            </a:schemeClr>
          </a:solidFill>
        </p:spPr>
        <p:txBody>
          <a:bodyPr/>
          <a:lstStyle/>
          <a:p>
            <a:r>
              <a:rPr lang="en-GB" dirty="0"/>
              <a:t>Loss of control over public debt,</a:t>
            </a:r>
            <a:br>
              <a:rPr lang="en-GB" dirty="0"/>
            </a:br>
            <a:r>
              <a:rPr lang="en-GB" dirty="0"/>
              <a:t>2007 to today</a:t>
            </a:r>
          </a:p>
        </p:txBody>
      </p:sp>
      <p:sp>
        <p:nvSpPr>
          <p:cNvPr id="3" name="Content Placeholder 2">
            <a:extLst>
              <a:ext uri="{FF2B5EF4-FFF2-40B4-BE49-F238E27FC236}">
                <a16:creationId xmlns:a16="http://schemas.microsoft.com/office/drawing/2014/main" id="{15886D03-17D6-83BE-B44A-652559D1204C}"/>
              </a:ext>
            </a:extLst>
          </p:cNvPr>
          <p:cNvSpPr>
            <a:spLocks noGrp="1"/>
          </p:cNvSpPr>
          <p:nvPr>
            <p:ph idx="1"/>
          </p:nvPr>
        </p:nvSpPr>
        <p:spPr>
          <a:xfrm>
            <a:off x="838200" y="2275609"/>
            <a:ext cx="10515600" cy="3901353"/>
          </a:xfrm>
        </p:spPr>
        <p:txBody>
          <a:bodyPr/>
          <a:lstStyle/>
          <a:p>
            <a:r>
              <a:rPr lang="en-GB" sz="3600" dirty="0"/>
              <a:t>Relative to gross domestic product, the net debt of the UK public sector (excluding state-owned banks) was</a:t>
            </a:r>
          </a:p>
          <a:p>
            <a:pPr marL="0" indent="0">
              <a:buNone/>
            </a:pPr>
            <a:r>
              <a:rPr lang="en-GB" sz="4400" dirty="0"/>
              <a:t>40.1% in 1981,</a:t>
            </a:r>
          </a:p>
          <a:p>
            <a:pPr marL="0" indent="0">
              <a:buNone/>
            </a:pPr>
            <a:r>
              <a:rPr lang="en-GB" sz="4800" dirty="0"/>
              <a:t>36.1% in 2007, and</a:t>
            </a:r>
          </a:p>
          <a:p>
            <a:pPr marL="0" indent="0">
              <a:buNone/>
            </a:pPr>
            <a:r>
              <a:rPr lang="en-GB" sz="4800" dirty="0"/>
              <a:t>94.8% in 2024</a:t>
            </a:r>
          </a:p>
        </p:txBody>
      </p:sp>
    </p:spTree>
    <p:extLst>
      <p:ext uri="{BB962C8B-B14F-4D97-AF65-F5344CB8AC3E}">
        <p14:creationId xmlns:p14="http://schemas.microsoft.com/office/powerpoint/2010/main" val="1679672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0C74182-9D71-BDCA-E79E-35C61CF4D18F}"/>
              </a:ext>
            </a:extLst>
          </p:cNvPr>
          <p:cNvPicPr>
            <a:picLocks noChangeAspect="1"/>
          </p:cNvPicPr>
          <p:nvPr/>
        </p:nvPicPr>
        <p:blipFill>
          <a:blip r:embed="rId2"/>
          <a:stretch>
            <a:fillRect/>
          </a:stretch>
        </p:blipFill>
        <p:spPr>
          <a:xfrm>
            <a:off x="0" y="0"/>
            <a:ext cx="12192000" cy="6858000"/>
          </a:xfrm>
          <a:prstGeom prst="rect">
            <a:avLst/>
          </a:prstGeom>
        </p:spPr>
      </p:pic>
      <p:sp>
        <p:nvSpPr>
          <p:cNvPr id="3" name="Oval 2">
            <a:extLst>
              <a:ext uri="{FF2B5EF4-FFF2-40B4-BE49-F238E27FC236}">
                <a16:creationId xmlns:a16="http://schemas.microsoft.com/office/drawing/2014/main" id="{871B5099-6AA2-CF9E-F187-04DE6B8A0306}"/>
              </a:ext>
            </a:extLst>
          </p:cNvPr>
          <p:cNvSpPr/>
          <p:nvPr/>
        </p:nvSpPr>
        <p:spPr>
          <a:xfrm>
            <a:off x="627322" y="4125433"/>
            <a:ext cx="4412512" cy="182880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Between the late 1980s and the Great Recession debt interest was small and manageable.</a:t>
            </a:r>
          </a:p>
        </p:txBody>
      </p:sp>
    </p:spTree>
    <p:extLst>
      <p:ext uri="{BB962C8B-B14F-4D97-AF65-F5344CB8AC3E}">
        <p14:creationId xmlns:p14="http://schemas.microsoft.com/office/powerpoint/2010/main" val="2332290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B4B163F-0918-12D1-0B2F-7102BA120AD6}"/>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043351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7785C-35B0-E959-490C-F462DDE68D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BCA87-4C99-A468-6E4D-16F1400A2485}"/>
              </a:ext>
            </a:extLst>
          </p:cNvPr>
          <p:cNvSpPr>
            <a:spLocks noGrp="1"/>
          </p:cNvSpPr>
          <p:nvPr>
            <p:ph type="title"/>
          </p:nvPr>
        </p:nvSpPr>
        <p:spPr>
          <a:xfrm>
            <a:off x="838200" y="365126"/>
            <a:ext cx="10515600" cy="1318202"/>
          </a:xfrm>
          <a:solidFill>
            <a:schemeClr val="accent2">
              <a:lumMod val="20000"/>
              <a:lumOff val="80000"/>
            </a:schemeClr>
          </a:solidFill>
        </p:spPr>
        <p:txBody>
          <a:bodyPr>
            <a:noAutofit/>
          </a:bodyPr>
          <a:lstStyle/>
          <a:p>
            <a:r>
              <a:rPr lang="en-GB" sz="4800" dirty="0"/>
              <a:t>Risk of further loss of control over        public debt, today</a:t>
            </a:r>
          </a:p>
        </p:txBody>
      </p:sp>
      <p:sp>
        <p:nvSpPr>
          <p:cNvPr id="3" name="Content Placeholder 2">
            <a:extLst>
              <a:ext uri="{FF2B5EF4-FFF2-40B4-BE49-F238E27FC236}">
                <a16:creationId xmlns:a16="http://schemas.microsoft.com/office/drawing/2014/main" id="{3C05B0F6-678C-11B2-D0B1-1507D16EB71E}"/>
              </a:ext>
            </a:extLst>
          </p:cNvPr>
          <p:cNvSpPr>
            <a:spLocks noGrp="1"/>
          </p:cNvSpPr>
          <p:nvPr>
            <p:ph idx="1"/>
          </p:nvPr>
        </p:nvSpPr>
        <p:spPr>
          <a:xfrm>
            <a:off x="838200" y="1932709"/>
            <a:ext cx="10515600" cy="4810991"/>
          </a:xfrm>
        </p:spPr>
        <p:txBody>
          <a:bodyPr>
            <a:normAutofit fontScale="92500" lnSpcReduction="20000"/>
          </a:bodyPr>
          <a:lstStyle/>
          <a:p>
            <a:r>
              <a:rPr lang="en-GB" sz="3200" dirty="0"/>
              <a:t>Relative to gross domestic product, the net debt of the UK public sector (excluding state-owned banks) was</a:t>
            </a:r>
          </a:p>
          <a:p>
            <a:pPr marL="0" indent="0">
              <a:buNone/>
            </a:pPr>
            <a:r>
              <a:rPr lang="en-GB" sz="3600" dirty="0"/>
              <a:t>40.1% in 1981,</a:t>
            </a:r>
          </a:p>
          <a:p>
            <a:pPr marL="0" indent="0">
              <a:buNone/>
            </a:pPr>
            <a:r>
              <a:rPr lang="en-GB" sz="3600" dirty="0"/>
              <a:t>36.1% in 2007, and</a:t>
            </a:r>
          </a:p>
          <a:p>
            <a:pPr marL="0" indent="0">
              <a:buNone/>
            </a:pPr>
            <a:r>
              <a:rPr lang="en-GB" sz="3600" dirty="0"/>
              <a:t>94.8% in 2024</a:t>
            </a:r>
          </a:p>
          <a:p>
            <a:pPr marL="0" indent="0">
              <a:buNone/>
            </a:pPr>
            <a:endParaRPr lang="en-GB" sz="3600" dirty="0"/>
          </a:p>
          <a:p>
            <a:pPr marL="0" indent="0">
              <a:buNone/>
            </a:pPr>
            <a:r>
              <a:rPr lang="en-GB" sz="3600" b="1" dirty="0">
                <a:solidFill>
                  <a:srgbClr val="FF0000"/>
                </a:solidFill>
              </a:rPr>
              <a:t>CLEARLY, IF INTEREST RATES TODAY WERE AT THE SAME LEVEL AS IN THE EARLY 1980s (i.e., IN DOUBLE DIGITS AND POSITIVE AT ABOVE 5% IN REAL TERMS), THE UK PUBLIC DEBT SITUATION TODAY WOULD BE TOTALLY UNSUSTAINABLE.</a:t>
            </a:r>
          </a:p>
        </p:txBody>
      </p:sp>
    </p:spTree>
    <p:extLst>
      <p:ext uri="{BB962C8B-B14F-4D97-AF65-F5344CB8AC3E}">
        <p14:creationId xmlns:p14="http://schemas.microsoft.com/office/powerpoint/2010/main" val="137909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47EC9-7813-479D-A05D-9FB7F6E91D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18EBC6-1393-D798-D79E-A2ABF7303887}"/>
              </a:ext>
            </a:extLst>
          </p:cNvPr>
          <p:cNvSpPr>
            <a:spLocks noGrp="1"/>
          </p:cNvSpPr>
          <p:nvPr>
            <p:ph type="title"/>
          </p:nvPr>
        </p:nvSpPr>
        <p:spPr>
          <a:xfrm>
            <a:off x="838200" y="365126"/>
            <a:ext cx="10515600" cy="1318202"/>
          </a:xfrm>
          <a:solidFill>
            <a:schemeClr val="accent2">
              <a:lumMod val="20000"/>
              <a:lumOff val="80000"/>
            </a:schemeClr>
          </a:solidFill>
        </p:spPr>
        <p:txBody>
          <a:bodyPr>
            <a:noAutofit/>
          </a:bodyPr>
          <a:lstStyle/>
          <a:p>
            <a:r>
              <a:rPr lang="en-GB" sz="4800" dirty="0"/>
              <a:t>Risk of further loss of control </a:t>
            </a:r>
            <a:br>
              <a:rPr lang="en-GB" sz="4800" dirty="0"/>
            </a:br>
            <a:r>
              <a:rPr lang="en-GB" sz="4800" dirty="0"/>
              <a:t>over public debt, today</a:t>
            </a:r>
          </a:p>
        </p:txBody>
      </p:sp>
      <p:sp>
        <p:nvSpPr>
          <p:cNvPr id="3" name="Content Placeholder 2">
            <a:extLst>
              <a:ext uri="{FF2B5EF4-FFF2-40B4-BE49-F238E27FC236}">
                <a16:creationId xmlns:a16="http://schemas.microsoft.com/office/drawing/2014/main" id="{186D73C7-0F2E-3886-E38A-54859C0D5AEE}"/>
              </a:ext>
            </a:extLst>
          </p:cNvPr>
          <p:cNvSpPr>
            <a:spLocks noGrp="1"/>
          </p:cNvSpPr>
          <p:nvPr>
            <p:ph idx="1"/>
          </p:nvPr>
        </p:nvSpPr>
        <p:spPr>
          <a:xfrm>
            <a:off x="838200" y="1932709"/>
            <a:ext cx="10515600" cy="4810991"/>
          </a:xfrm>
        </p:spPr>
        <p:txBody>
          <a:bodyPr>
            <a:normAutofit/>
          </a:bodyPr>
          <a:lstStyle/>
          <a:p>
            <a:pPr marL="0" indent="0">
              <a:buNone/>
            </a:pPr>
            <a:r>
              <a:rPr lang="en-GB" b="1" dirty="0">
                <a:solidFill>
                  <a:srgbClr val="FF0000"/>
                </a:solidFill>
              </a:rPr>
              <a:t>CLEARLY, IF INTEREST RATES TODAY WERE AT THE SAME LEVEL AS IN THE EARLY 1980s (i.e., IN DOUBLE DIGITS AND POSITIVE AT ABOVE 5% IN REAL TERMS), THE UK PUBLIC DEBT SITUATION TODAY WOULD BE TOTALLY UNSUSTAINABLE.</a:t>
            </a:r>
          </a:p>
          <a:p>
            <a:pPr marL="0" indent="0">
              <a:buNone/>
            </a:pPr>
            <a:endParaRPr lang="en-GB" sz="800" b="1" dirty="0">
              <a:solidFill>
                <a:srgbClr val="FF0000"/>
              </a:solidFill>
            </a:endParaRPr>
          </a:p>
          <a:p>
            <a:pPr marL="0" indent="0">
              <a:buNone/>
            </a:pPr>
            <a:r>
              <a:rPr lang="en-GB" b="1" dirty="0">
                <a:solidFill>
                  <a:srgbClr val="FF0000"/>
                </a:solidFill>
              </a:rPr>
              <a:t>- </a:t>
            </a:r>
            <a:r>
              <a:rPr lang="en-GB" dirty="0"/>
              <a:t>Is that inconceivable? On 25 September 2025 Andy </a:t>
            </a:r>
            <a:r>
              <a:rPr lang="en-US" dirty="0"/>
              <a:t>Burnham, the mayor of Greater Manchester and a possible </a:t>
            </a:r>
            <a:r>
              <a:rPr lang="en-US" dirty="0" err="1"/>
              <a:t>Labour</a:t>
            </a:r>
            <a:r>
              <a:rPr lang="en-US" dirty="0"/>
              <a:t> Party leader, told the </a:t>
            </a:r>
            <a:r>
              <a:rPr lang="en-US" i="1" dirty="0"/>
              <a:t>New Statesman </a:t>
            </a:r>
            <a:r>
              <a:rPr lang="en-US" dirty="0"/>
              <a:t>magazine: “We’ve got to get beyond this thing of being in hock to the bond market.” He suggested a pact was possible with the former </a:t>
            </a:r>
            <a:r>
              <a:rPr lang="en-US" dirty="0" err="1"/>
              <a:t>Labour</a:t>
            </a:r>
            <a:r>
              <a:rPr lang="en-US" dirty="0"/>
              <a:t> leader Jeremy Corbyn, who sits in parliament as an independent. </a:t>
            </a:r>
            <a:r>
              <a:rPr lang="en-US" b="1" dirty="0">
                <a:solidFill>
                  <a:srgbClr val="FF0000"/>
                </a:solidFill>
              </a:rPr>
              <a:t>OF COURSE, THIS SORT OF RHETORIC MAKES A BIG RISE IN GILT YIELDS MORE LIKELY. </a:t>
            </a:r>
            <a:endParaRPr lang="en-GB" dirty="0"/>
          </a:p>
        </p:txBody>
      </p:sp>
    </p:spTree>
    <p:extLst>
      <p:ext uri="{BB962C8B-B14F-4D97-AF65-F5344CB8AC3E}">
        <p14:creationId xmlns:p14="http://schemas.microsoft.com/office/powerpoint/2010/main" val="1016841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1785</Words>
  <Application>Microsoft Office PowerPoint</Application>
  <PresentationFormat>Widescreen</PresentationFormat>
  <Paragraphs>91</Paragraphs>
  <Slides>25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FangSong</vt:lpstr>
      <vt:lpstr>Aptos</vt:lpstr>
      <vt:lpstr>Aptos Display</vt:lpstr>
      <vt:lpstr>Arial</vt:lpstr>
      <vt:lpstr>Arial Narrow</vt:lpstr>
      <vt:lpstr>Calibri</vt:lpstr>
      <vt:lpstr>Office Theme</vt:lpstr>
      <vt:lpstr>PowerPoint Presentation</vt:lpstr>
      <vt:lpstr>‘We need a new monetary-fiscal settlement’ – an article in the Financial Times,15 October 2025</vt:lpstr>
      <vt:lpstr>‘We need a new monetary-fiscal settlement’ – an article in the Financial Times,15 October 2025</vt:lpstr>
      <vt:lpstr>PowerPoint Presentation</vt:lpstr>
      <vt:lpstr>Loss of control over public debt, 2007 to today</vt:lpstr>
      <vt:lpstr>PowerPoint Presentation</vt:lpstr>
      <vt:lpstr>PowerPoint Presentation</vt:lpstr>
      <vt:lpstr>Risk of further loss of control over        public debt, today</vt:lpstr>
      <vt:lpstr>Risk of further loss of control  over public debt, today</vt:lpstr>
      <vt:lpstr>PowerPoint Presentation</vt:lpstr>
      <vt:lpstr>1ST Turning point, in the early 1980s</vt:lpstr>
      <vt:lpstr>The key debate</vt:lpstr>
      <vt:lpstr>PowerPoint Presentation</vt:lpstr>
      <vt:lpstr>PowerPoint Presentation</vt:lpstr>
      <vt:lpstr>PowerPoint Presentation</vt:lpstr>
      <vt:lpstr>New Labour’s approach to the subject: a different ‘monetary-fiscal settlement’?  </vt:lpstr>
      <vt:lpstr>Abandonment of fiscal rules by Gordon Brown in 2008 and 2009, on Keynesian grounds</vt:lpstr>
      <vt:lpstr>Abandonment of fiscal rules by Gordon Brown in 2008 and 2009, on Keynesian grounds</vt:lpstr>
      <vt:lpstr>The return to Keynesian fiscalism</vt:lpstr>
      <vt:lpstr>2ND Turning point, in 2010 and 2011</vt:lpstr>
      <vt:lpstr>UK public debt in the 2010s, and then  the Covid-related mess</vt:lpstr>
      <vt:lpstr>PowerPoint Presentation</vt:lpstr>
      <vt:lpstr>3RD Turning point, in the late 2020s? –  of course with a question mark</vt:lpstr>
      <vt:lpstr>The key debate</vt:lpstr>
      <vt:lpstr>‘We need a new monetary-fiscal settlement’ – an article in the Financial Times,15 October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Tim Congdon</dc:creator>
  <cp:lastModifiedBy>Tim Congdon</cp:lastModifiedBy>
  <cp:revision>7</cp:revision>
  <cp:lastPrinted>2026-01-20T10:55:36Z</cp:lastPrinted>
  <dcterms:created xsi:type="dcterms:W3CDTF">2026-01-12T12:36:55Z</dcterms:created>
  <dcterms:modified xsi:type="dcterms:W3CDTF">2026-01-20T12:47:49Z</dcterms:modified>
</cp:coreProperties>
</file>